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9.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75" r:id="rId12"/>
    <p:sldMasterId id="2147484299" r:id="rId13"/>
  </p:sldMasterIdLst>
  <p:notesMasterIdLst>
    <p:notesMasterId r:id="rId53"/>
  </p:notesMasterIdLst>
  <p:handoutMasterIdLst>
    <p:handoutMasterId r:id="rId54"/>
  </p:handoutMasterIdLst>
  <p:sldIdLst>
    <p:sldId id="1068" r:id="rId14"/>
    <p:sldId id="1012" r:id="rId15"/>
    <p:sldId id="261" r:id="rId16"/>
    <p:sldId id="1877" r:id="rId17"/>
    <p:sldId id="1013" r:id="rId18"/>
    <p:sldId id="1014" r:id="rId19"/>
    <p:sldId id="1878" r:id="rId20"/>
    <p:sldId id="1015" r:id="rId21"/>
    <p:sldId id="1039" r:id="rId22"/>
    <p:sldId id="1046" r:id="rId23"/>
    <p:sldId id="1047" r:id="rId24"/>
    <p:sldId id="1045" r:id="rId25"/>
    <p:sldId id="1048" r:id="rId26"/>
    <p:sldId id="1087" r:id="rId27"/>
    <p:sldId id="1050" r:id="rId28"/>
    <p:sldId id="1072" r:id="rId29"/>
    <p:sldId id="1051" r:id="rId30"/>
    <p:sldId id="1049" r:id="rId31"/>
    <p:sldId id="1873" r:id="rId32"/>
    <p:sldId id="1874" r:id="rId33"/>
    <p:sldId id="1875" r:id="rId34"/>
    <p:sldId id="1880" r:id="rId35"/>
    <p:sldId id="1070" r:id="rId36"/>
    <p:sldId id="1042" r:id="rId37"/>
    <p:sldId id="1041" r:id="rId38"/>
    <p:sldId id="314" r:id="rId39"/>
    <p:sldId id="271" r:id="rId40"/>
    <p:sldId id="272" r:id="rId41"/>
    <p:sldId id="311" r:id="rId42"/>
    <p:sldId id="1868" r:id="rId43"/>
    <p:sldId id="1876" r:id="rId44"/>
    <p:sldId id="1059" r:id="rId45"/>
    <p:sldId id="1060" r:id="rId46"/>
    <p:sldId id="1063" r:id="rId47"/>
    <p:sldId id="1064" r:id="rId48"/>
    <p:sldId id="1065" r:id="rId49"/>
    <p:sldId id="1067" r:id="rId50"/>
    <p:sldId id="915" r:id="rId51"/>
    <p:sldId id="916" r:id="rId5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cs" id="{A01F383C-2505-4970-9E92-F1228B7818C4}">
          <p14:sldIdLst/>
        </p14:section>
        <p14:section name="Introduction" id="{7ECC3001-FB2F-475A-9BA7-7304064D9A7F}">
          <p14:sldIdLst>
            <p14:sldId id="1068"/>
            <p14:sldId id="1012"/>
            <p14:sldId id="261"/>
            <p14:sldId id="1877"/>
            <p14:sldId id="1013"/>
            <p14:sldId id="1014"/>
            <p14:sldId id="1878"/>
            <p14:sldId id="1015"/>
            <p14:sldId id="1039"/>
            <p14:sldId id="1046"/>
            <p14:sldId id="1047"/>
            <p14:sldId id="1045"/>
            <p14:sldId id="1048"/>
            <p14:sldId id="1087"/>
            <p14:sldId id="1050"/>
            <p14:sldId id="1072"/>
            <p14:sldId id="1051"/>
            <p14:sldId id="1049"/>
            <p14:sldId id="1873"/>
            <p14:sldId id="1874"/>
            <p14:sldId id="1875"/>
            <p14:sldId id="1880"/>
            <p14:sldId id="1070"/>
            <p14:sldId id="1042"/>
            <p14:sldId id="1041"/>
            <p14:sldId id="314"/>
            <p14:sldId id="271"/>
            <p14:sldId id="272"/>
            <p14:sldId id="311"/>
            <p14:sldId id="1868"/>
            <p14:sldId id="1876"/>
            <p14:sldId id="1059"/>
            <p14:sldId id="1060"/>
            <p14:sldId id="1063"/>
            <p14:sldId id="1064"/>
            <p14:sldId id="1065"/>
            <p14:sldId id="1067"/>
            <p14:sldId id="915"/>
            <p14:sldId id="91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7E9BE-DBBE-4F01-93C6-8AB18B4A4AF8}" v="17" dt="2018-07-11T21:20:40.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9" d="100"/>
          <a:sy n="109" d="100"/>
        </p:scale>
        <p:origin x="390" y="10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tableStyles" Target="tableStyle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04EEEDC0-FA41-4C44-9C78-13200237EE89}"/>
  </pc:docChgLst>
  <pc:docChgLst>
    <pc:chgData name="Mariano Sánchez" userId="66ab8c7d175a1c6d" providerId="LiveId" clId="{CC2466A7-98F7-482B-A78E-311D4F93CC1C}"/>
    <pc:docChg chg="undo redo custSel addSld delSld modSld sldOrd modSection">
      <pc:chgData name="Mariano Sánchez" userId="66ab8c7d175a1c6d" providerId="LiveId" clId="{CC2466A7-98F7-482B-A78E-311D4F93CC1C}" dt="2018-06-22T19:31:58.391" v="239"/>
      <pc:docMkLst>
        <pc:docMk/>
      </pc:docMkLst>
      <pc:sldChg chg="delSp modSp">
        <pc:chgData name="Mariano Sánchez" userId="66ab8c7d175a1c6d" providerId="LiveId" clId="{CC2466A7-98F7-482B-A78E-311D4F93CC1C}" dt="2018-06-13T14:16:12.250" v="168" actId="14100"/>
        <pc:sldMkLst>
          <pc:docMk/>
          <pc:sldMk cId="1875662916" sldId="261"/>
        </pc:sldMkLst>
        <pc:spChg chg="del mod">
          <ac:chgData name="Mariano Sánchez" userId="66ab8c7d175a1c6d" providerId="LiveId" clId="{CC2466A7-98F7-482B-A78E-311D4F93CC1C}" dt="2018-06-13T14:15:36.625" v="163" actId="478"/>
          <ac:spMkLst>
            <pc:docMk/>
            <pc:sldMk cId="1875662916" sldId="261"/>
            <ac:spMk id="2" creationId="{00000000-0000-0000-0000-000000000000}"/>
          </ac:spMkLst>
        </pc:spChg>
        <pc:spChg chg="mod">
          <ac:chgData name="Mariano Sánchez" userId="66ab8c7d175a1c6d" providerId="LiveId" clId="{CC2466A7-98F7-482B-A78E-311D4F93CC1C}" dt="2018-06-13T14:16:12.250" v="168" actId="14100"/>
          <ac:spMkLst>
            <pc:docMk/>
            <pc:sldMk cId="1875662916" sldId="261"/>
            <ac:spMk id="3" creationId="{00000000-0000-0000-0000-000000000000}"/>
          </ac:spMkLst>
        </pc:spChg>
        <pc:spChg chg="del mod">
          <ac:chgData name="Mariano Sánchez" userId="66ab8c7d175a1c6d" providerId="LiveId" clId="{CC2466A7-98F7-482B-A78E-311D4F93CC1C}" dt="2018-06-13T14:14:41.711" v="109" actId="478"/>
          <ac:spMkLst>
            <pc:docMk/>
            <pc:sldMk cId="1875662916" sldId="261"/>
            <ac:spMk id="9" creationId="{00000000-0000-0000-0000-000000000000}"/>
          </ac:spMkLst>
        </pc:spChg>
      </pc:sldChg>
      <pc:sldChg chg="modSp modTransition">
        <pc:chgData name="Mariano Sánchez" userId="66ab8c7d175a1c6d" providerId="LiveId" clId="{CC2466A7-98F7-482B-A78E-311D4F93CC1C}" dt="2018-06-13T14:19:03.277" v="199"/>
        <pc:sldMkLst>
          <pc:docMk/>
          <pc:sldMk cId="4230701731" sldId="262"/>
        </pc:sldMkLst>
        <pc:spChg chg="mod">
          <ac:chgData name="Mariano Sánchez" userId="66ab8c7d175a1c6d" providerId="LiveId" clId="{CC2466A7-98F7-482B-A78E-311D4F93CC1C}" dt="2018-06-01T12:29:23.534" v="1" actId="207"/>
          <ac:spMkLst>
            <pc:docMk/>
            <pc:sldMk cId="4230701731" sldId="262"/>
            <ac:spMk id="2" creationId="{00000000-0000-0000-0000-000000000000}"/>
          </ac:spMkLst>
        </pc:spChg>
      </pc:sldChg>
      <pc:sldChg chg="modSp">
        <pc:chgData name="Mariano Sánchez" userId="66ab8c7d175a1c6d" providerId="LiveId" clId="{CC2466A7-98F7-482B-A78E-311D4F93CC1C}" dt="2018-06-13T14:17:50.933" v="197" actId="20577"/>
        <pc:sldMkLst>
          <pc:docMk/>
          <pc:sldMk cId="3543446553" sldId="1012"/>
        </pc:sldMkLst>
        <pc:spChg chg="mod">
          <ac:chgData name="Mariano Sánchez" userId="66ab8c7d175a1c6d" providerId="LiveId" clId="{CC2466A7-98F7-482B-A78E-311D4F93CC1C}" dt="2018-06-13T14:17:50.933" v="197" actId="20577"/>
          <ac:spMkLst>
            <pc:docMk/>
            <pc:sldMk cId="3543446553" sldId="1012"/>
            <ac:spMk id="3" creationId="{00000000-0000-0000-0000-000000000000}"/>
          </ac:spMkLst>
        </pc:spChg>
      </pc:sldChg>
      <pc:sldChg chg="modSp add del">
        <pc:chgData name="Mariano Sánchez" userId="66ab8c7d175a1c6d" providerId="LiveId" clId="{CC2466A7-98F7-482B-A78E-311D4F93CC1C}" dt="2018-06-01T12:34:19.935" v="70" actId="20577"/>
        <pc:sldMkLst>
          <pc:docMk/>
          <pc:sldMk cId="2074950213" sldId="1038"/>
        </pc:sldMkLst>
        <pc:spChg chg="mod">
          <ac:chgData name="Mariano Sánchez" userId="66ab8c7d175a1c6d" providerId="LiveId" clId="{CC2466A7-98F7-482B-A78E-311D4F93CC1C}" dt="2018-06-01T12:34:09.416" v="68" actId="20577"/>
          <ac:spMkLst>
            <pc:docMk/>
            <pc:sldMk cId="2074950213" sldId="1038"/>
            <ac:spMk id="4" creationId="{00000000-0000-0000-0000-000000000000}"/>
          </ac:spMkLst>
        </pc:spChg>
        <pc:spChg chg="mod">
          <ac:chgData name="Mariano Sánchez" userId="66ab8c7d175a1c6d" providerId="LiveId" clId="{CC2466A7-98F7-482B-A78E-311D4F93CC1C}" dt="2018-06-01T12:34:19.935" v="70" actId="20577"/>
          <ac:spMkLst>
            <pc:docMk/>
            <pc:sldMk cId="2074950213" sldId="1038"/>
            <ac:spMk id="7" creationId="{00000000-0000-0000-0000-000000000000}"/>
          </ac:spMkLst>
        </pc:spChg>
      </pc:sldChg>
      <pc:sldChg chg="modSp">
        <pc:chgData name="Mariano Sánchez" userId="66ab8c7d175a1c6d" providerId="LiveId" clId="{CC2466A7-98F7-482B-A78E-311D4F93CC1C}" dt="2018-06-01T12:34:01.504" v="47" actId="20577"/>
        <pc:sldMkLst>
          <pc:docMk/>
          <pc:sldMk cId="1707653601" sldId="1045"/>
        </pc:sldMkLst>
        <pc:spChg chg="mod">
          <ac:chgData name="Mariano Sánchez" userId="66ab8c7d175a1c6d" providerId="LiveId" clId="{CC2466A7-98F7-482B-A78E-311D4F93CC1C}" dt="2018-06-01T12:34:01.504" v="47" actId="20577"/>
          <ac:spMkLst>
            <pc:docMk/>
            <pc:sldMk cId="1707653601" sldId="1045"/>
            <ac:spMk id="17" creationId="{00000000-0000-0000-0000-000000000000}"/>
          </ac:spMkLst>
        </pc:spChg>
      </pc:sldChg>
      <pc:sldChg chg="modSp">
        <pc:chgData name="Mariano Sánchez" userId="66ab8c7d175a1c6d" providerId="LiveId" clId="{CC2466A7-98F7-482B-A78E-311D4F93CC1C}" dt="2018-06-01T12:29:44.264" v="6" actId="20577"/>
        <pc:sldMkLst>
          <pc:docMk/>
          <pc:sldMk cId="2862869812" sldId="1048"/>
        </pc:sldMkLst>
        <pc:spChg chg="mod">
          <ac:chgData name="Mariano Sánchez" userId="66ab8c7d175a1c6d" providerId="LiveId" clId="{CC2466A7-98F7-482B-A78E-311D4F93CC1C}" dt="2018-06-01T12:29:44.264" v="6" actId="20577"/>
          <ac:spMkLst>
            <pc:docMk/>
            <pc:sldMk cId="2862869812" sldId="1048"/>
            <ac:spMk id="7" creationId="{00000000-0000-0000-0000-000000000000}"/>
          </ac:spMkLst>
        </pc:spChg>
      </pc:sldChg>
      <pc:sldChg chg="modSp">
        <pc:chgData name="Mariano Sánchez" userId="66ab8c7d175a1c6d" providerId="LiveId" clId="{CC2466A7-98F7-482B-A78E-311D4F93CC1C}" dt="2018-06-22T19:31:32.837" v="230" actId="6549"/>
        <pc:sldMkLst>
          <pc:docMk/>
          <pc:sldMk cId="1271030412" sldId="1055"/>
        </pc:sldMkLst>
        <pc:spChg chg="mod">
          <ac:chgData name="Mariano Sánchez" userId="66ab8c7d175a1c6d" providerId="LiveId" clId="{CC2466A7-98F7-482B-A78E-311D4F93CC1C}" dt="2018-06-22T19:31:32.837" v="230" actId="6549"/>
          <ac:spMkLst>
            <pc:docMk/>
            <pc:sldMk cId="1271030412" sldId="1055"/>
            <ac:spMk id="2" creationId="{00000000-0000-0000-0000-000000000000}"/>
          </ac:spMkLst>
        </pc:spChg>
      </pc:sldChg>
      <pc:sldChg chg="modSp">
        <pc:chgData name="Mariano Sánchez" userId="66ab8c7d175a1c6d" providerId="LiveId" clId="{CC2466A7-98F7-482B-A78E-311D4F93CC1C}" dt="2018-06-22T19:31:36.795" v="233" actId="6549"/>
        <pc:sldMkLst>
          <pc:docMk/>
          <pc:sldMk cId="3883210844" sldId="1056"/>
        </pc:sldMkLst>
        <pc:spChg chg="mod">
          <ac:chgData name="Mariano Sánchez" userId="66ab8c7d175a1c6d" providerId="LiveId" clId="{CC2466A7-98F7-482B-A78E-311D4F93CC1C}" dt="2018-06-22T19:31:36.795" v="233" actId="6549"/>
          <ac:spMkLst>
            <pc:docMk/>
            <pc:sldMk cId="3883210844" sldId="1056"/>
            <ac:spMk id="2" creationId="{00000000-0000-0000-0000-000000000000}"/>
          </ac:spMkLst>
        </pc:spChg>
      </pc:sldChg>
      <pc:sldChg chg="add">
        <pc:chgData name="Mariano Sánchez" userId="66ab8c7d175a1c6d" providerId="LiveId" clId="{CC2466A7-98F7-482B-A78E-311D4F93CC1C}" dt="2018-06-22T19:31:58.391" v="239"/>
        <pc:sldMkLst>
          <pc:docMk/>
          <pc:sldMk cId="1672307300" sldId="1059"/>
        </pc:sldMkLst>
      </pc:sldChg>
      <pc:sldChg chg="add">
        <pc:chgData name="Mariano Sánchez" userId="66ab8c7d175a1c6d" providerId="LiveId" clId="{CC2466A7-98F7-482B-A78E-311D4F93CC1C}" dt="2018-06-22T19:31:58.391" v="239"/>
        <pc:sldMkLst>
          <pc:docMk/>
          <pc:sldMk cId="1635859506" sldId="1060"/>
        </pc:sldMkLst>
      </pc:sldChg>
      <pc:sldChg chg="add">
        <pc:chgData name="Mariano Sánchez" userId="66ab8c7d175a1c6d" providerId="LiveId" clId="{CC2466A7-98F7-482B-A78E-311D4F93CC1C}" dt="2018-06-22T19:31:58.391" v="239"/>
        <pc:sldMkLst>
          <pc:docMk/>
          <pc:sldMk cId="3795480778" sldId="1063"/>
        </pc:sldMkLst>
      </pc:sldChg>
      <pc:sldChg chg="add">
        <pc:chgData name="Mariano Sánchez" userId="66ab8c7d175a1c6d" providerId="LiveId" clId="{CC2466A7-98F7-482B-A78E-311D4F93CC1C}" dt="2018-06-22T19:31:58.391" v="239"/>
        <pc:sldMkLst>
          <pc:docMk/>
          <pc:sldMk cId="1023156277" sldId="1064"/>
        </pc:sldMkLst>
      </pc:sldChg>
      <pc:sldChg chg="add">
        <pc:chgData name="Mariano Sánchez" userId="66ab8c7d175a1c6d" providerId="LiveId" clId="{CC2466A7-98F7-482B-A78E-311D4F93CC1C}" dt="2018-06-22T19:31:58.391" v="239"/>
        <pc:sldMkLst>
          <pc:docMk/>
          <pc:sldMk cId="3590443938" sldId="1065"/>
        </pc:sldMkLst>
      </pc:sldChg>
      <pc:sldChg chg="modSp">
        <pc:chgData name="Mariano Sánchez" userId="66ab8c7d175a1c6d" providerId="LiveId" clId="{CC2466A7-98F7-482B-A78E-311D4F93CC1C}" dt="2018-06-01T12:36:14.710" v="105" actId="20577"/>
        <pc:sldMkLst>
          <pc:docMk/>
          <pc:sldMk cId="4081974309" sldId="1067"/>
        </pc:sldMkLst>
        <pc:spChg chg="mod">
          <ac:chgData name="Mariano Sánchez" userId="66ab8c7d175a1c6d" providerId="LiveId" clId="{CC2466A7-98F7-482B-A78E-311D4F93CC1C}" dt="2018-06-01T12:36:14.710" v="105" actId="20577"/>
          <ac:spMkLst>
            <pc:docMk/>
            <pc:sldMk cId="4081974309" sldId="1067"/>
            <ac:spMk id="3" creationId="{00000000-0000-0000-0000-000000000000}"/>
          </ac:spMkLst>
        </pc:spChg>
      </pc:sldChg>
      <pc:sldChg chg="add">
        <pc:chgData name="Mariano Sánchez" userId="66ab8c7d175a1c6d" providerId="LiveId" clId="{CC2466A7-98F7-482B-A78E-311D4F93CC1C}" dt="2018-06-01T12:29:13.969" v="0" actId="20577"/>
        <pc:sldMkLst>
          <pc:docMk/>
          <pc:sldMk cId="777391933" sldId="1087"/>
        </pc:sldMkLst>
      </pc:sldChg>
      <pc:sldMasterChg chg="delSldLayout">
        <pc:chgData name="Mariano Sánchez" userId="66ab8c7d175a1c6d" providerId="LiveId" clId="{CC2466A7-98F7-482B-A78E-311D4F93CC1C}" dt="2018-06-22T19:29:48.657" v="213" actId="2696"/>
        <pc:sldMasterMkLst>
          <pc:docMk/>
          <pc:sldMasterMk cId="1510416591" sldId="2147484203"/>
        </pc:sldMasterMkLst>
      </pc:sldMasterChg>
    </pc:docChg>
  </pc:docChgLst>
  <pc:docChgLst>
    <pc:chgData name="Mariano Sánchez" userId="66ab8c7d175a1c6d" providerId="LiveId" clId="{1F964031-0975-450C-925A-4EAA55585A1F}"/>
  </pc:docChgLst>
  <pc:docChgLst>
    <pc:chgData name="Mariano Sánchez" userId="66ab8c7d175a1c6d" providerId="LiveId" clId="{B88A3ABE-2E8B-4D9D-BF3B-11417BB697B2}"/>
    <pc:docChg chg="undo addSld delSld modSld sldOrd modSection">
      <pc:chgData name="Mariano Sánchez" userId="66ab8c7d175a1c6d" providerId="LiveId" clId="{B88A3ABE-2E8B-4D9D-BF3B-11417BB697B2}" dt="2018-05-04T13:01:37.490" v="41" actId="6549"/>
      <pc:docMkLst>
        <pc:docMk/>
      </pc:docMkLst>
      <pc:sldChg chg="add ord">
        <pc:chgData name="Mariano Sánchez" userId="66ab8c7d175a1c6d" providerId="LiveId" clId="{B88A3ABE-2E8B-4D9D-BF3B-11417BB697B2}" dt="2018-05-04T12:59:13.505" v="1" actId="6549"/>
        <pc:sldMkLst>
          <pc:docMk/>
          <pc:sldMk cId="4230701731" sldId="262"/>
        </pc:sldMkLst>
      </pc:sldChg>
      <pc:sldChg chg="modSp">
        <pc:chgData name="Mariano Sánchez" userId="66ab8c7d175a1c6d" providerId="LiveId" clId="{B88A3ABE-2E8B-4D9D-BF3B-11417BB697B2}" dt="2018-05-04T12:59:30.478" v="3" actId="20577"/>
        <pc:sldMkLst>
          <pc:docMk/>
          <pc:sldMk cId="968472838" sldId="1050"/>
        </pc:sldMkLst>
        <pc:spChg chg="mod">
          <ac:chgData name="Mariano Sánchez" userId="66ab8c7d175a1c6d" providerId="LiveId" clId="{B88A3ABE-2E8B-4D9D-BF3B-11417BB697B2}" dt="2018-05-04T12:59:30.478" v="3" actId="20577"/>
          <ac:spMkLst>
            <pc:docMk/>
            <pc:sldMk cId="968472838" sldId="1050"/>
            <ac:spMk id="17" creationId="{00000000-0000-0000-0000-000000000000}"/>
          </ac:spMkLst>
        </pc:spChg>
      </pc:sldChg>
      <pc:sldChg chg="modSp">
        <pc:chgData name="Mariano Sánchez" userId="66ab8c7d175a1c6d" providerId="LiveId" clId="{B88A3ABE-2E8B-4D9D-BF3B-11417BB697B2}" dt="2018-05-04T13:01:37.490" v="41" actId="6549"/>
        <pc:sldMkLst>
          <pc:docMk/>
          <pc:sldMk cId="4081974309" sldId="1067"/>
        </pc:sldMkLst>
        <pc:spChg chg="mod">
          <ac:chgData name="Mariano Sánchez" userId="66ab8c7d175a1c6d" providerId="LiveId" clId="{B88A3ABE-2E8B-4D9D-BF3B-11417BB697B2}" dt="2018-05-04T13:01:37.490" v="41" actId="6549"/>
          <ac:spMkLst>
            <pc:docMk/>
            <pc:sldMk cId="4081974309" sldId="1067"/>
            <ac:spMk id="3" creationId="{00000000-0000-0000-0000-000000000000}"/>
          </ac:spMkLst>
        </pc:spChg>
      </pc:sldChg>
      <pc:sldChg chg="modSp">
        <pc:chgData name="Mariano Sánchez" userId="66ab8c7d175a1c6d" providerId="LiveId" clId="{B88A3ABE-2E8B-4D9D-BF3B-11417BB697B2}" dt="2018-05-04T13:00:02.842" v="9" actId="20577"/>
        <pc:sldMkLst>
          <pc:docMk/>
          <pc:sldMk cId="1822970175" sldId="1072"/>
        </pc:sldMkLst>
        <pc:spChg chg="mod">
          <ac:chgData name="Mariano Sánchez" userId="66ab8c7d175a1c6d" providerId="LiveId" clId="{B88A3ABE-2E8B-4D9D-BF3B-11417BB697B2}" dt="2018-05-04T13:00:02.842" v="9" actId="20577"/>
          <ac:spMkLst>
            <pc:docMk/>
            <pc:sldMk cId="1822970175" sldId="1072"/>
            <ac:spMk id="3" creationId="{00000000-0000-0000-0000-000000000000}"/>
          </ac:spMkLst>
        </pc:spChg>
      </pc:sldChg>
    </pc:docChg>
  </pc:docChgLst>
  <pc:docChgLst>
    <pc:chgData name="Mariano Sánchez" userId="66ab8c7d175a1c6d" providerId="LiveId" clId="{F147E9BE-DBBE-4F01-93C6-8AB18B4A4AF8}"/>
    <pc:docChg chg="addSld delSld modSld modSection">
      <pc:chgData name="Mariano Sánchez" userId="66ab8c7d175a1c6d" providerId="LiveId" clId="{F147E9BE-DBBE-4F01-93C6-8AB18B4A4AF8}" dt="2018-07-11T21:20:40.679" v="13"/>
      <pc:docMkLst>
        <pc:docMk/>
      </pc:docMkLst>
      <pc:sldChg chg="add del">
        <pc:chgData name="Mariano Sánchez" userId="66ab8c7d175a1c6d" providerId="LiveId" clId="{F147E9BE-DBBE-4F01-93C6-8AB18B4A4AF8}" dt="2018-07-11T21:20:33.993" v="12"/>
        <pc:sldMkLst>
          <pc:docMk/>
          <pc:sldMk cId="2697970718" sldId="314"/>
        </pc:sldMkLst>
      </pc:sldChg>
      <pc:sldChg chg="del">
        <pc:chgData name="Mariano Sánchez" userId="66ab8c7d175a1c6d" providerId="LiveId" clId="{F147E9BE-DBBE-4F01-93C6-8AB18B4A4AF8}" dt="2018-07-11T21:20:26.806" v="9" actId="2696"/>
        <pc:sldMkLst>
          <pc:docMk/>
          <pc:sldMk cId="3953573229" sldId="314"/>
        </pc:sldMkLst>
      </pc:sldChg>
      <pc:sldChg chg="add del">
        <pc:chgData name="Mariano Sánchez" userId="66ab8c7d175a1c6d" providerId="LiveId" clId="{F147E9BE-DBBE-4F01-93C6-8AB18B4A4AF8}" dt="2018-07-11T21:19:58.764" v="8"/>
        <pc:sldMkLst>
          <pc:docMk/>
          <pc:sldMk cId="3470785236" sldId="1041"/>
        </pc:sldMkLst>
      </pc:sldChg>
      <pc:sldChg chg="del">
        <pc:chgData name="Mariano Sánchez" userId="66ab8c7d175a1c6d" providerId="LiveId" clId="{F147E9BE-DBBE-4F01-93C6-8AB18B4A4AF8}" dt="2018-07-11T21:19:45.298" v="0" actId="2696"/>
        <pc:sldMkLst>
          <pc:docMk/>
          <pc:sldMk cId="3957981297" sldId="1041"/>
        </pc:sldMkLst>
      </pc:sldChg>
      <pc:sldChg chg="add del">
        <pc:chgData name="Mariano Sánchez" userId="66ab8c7d175a1c6d" providerId="LiveId" clId="{F147E9BE-DBBE-4F01-93C6-8AB18B4A4AF8}" dt="2018-07-11T21:19:58.764" v="8"/>
        <pc:sldMkLst>
          <pc:docMk/>
          <pc:sldMk cId="1293284700" sldId="1042"/>
        </pc:sldMkLst>
      </pc:sldChg>
      <pc:sldChg chg="del">
        <pc:chgData name="Mariano Sánchez" userId="66ab8c7d175a1c6d" providerId="LiveId" clId="{F147E9BE-DBBE-4F01-93C6-8AB18B4A4AF8}" dt="2018-07-11T21:19:45.305" v="2" actId="2696"/>
        <pc:sldMkLst>
          <pc:docMk/>
          <pc:sldMk cId="2481541787" sldId="1042"/>
        </pc:sldMkLst>
      </pc:sldChg>
      <pc:sldChg chg="modTransition">
        <pc:chgData name="Mariano Sánchez" userId="66ab8c7d175a1c6d" providerId="LiveId" clId="{F147E9BE-DBBE-4F01-93C6-8AB18B4A4AF8}" dt="2018-07-11T21:20:40.679" v="13"/>
        <pc:sldMkLst>
          <pc:docMk/>
          <pc:sldMk cId="1271030412" sldId="1055"/>
        </pc:sldMkLst>
      </pc:sldChg>
      <pc:sldChg chg="modTransition">
        <pc:chgData name="Mariano Sánchez" userId="66ab8c7d175a1c6d" providerId="LiveId" clId="{F147E9BE-DBBE-4F01-93C6-8AB18B4A4AF8}" dt="2018-07-11T21:20:40.679" v="13"/>
        <pc:sldMkLst>
          <pc:docMk/>
          <pc:sldMk cId="3883210844" sldId="1056"/>
        </pc:sldMkLst>
      </pc:sldChg>
      <pc:sldChg chg="del">
        <pc:chgData name="Mariano Sánchez" userId="66ab8c7d175a1c6d" providerId="LiveId" clId="{F147E9BE-DBBE-4F01-93C6-8AB18B4A4AF8}" dt="2018-07-11T21:19:45.314" v="3" actId="2696"/>
        <pc:sldMkLst>
          <pc:docMk/>
          <pc:sldMk cId="2135476914" sldId="1070"/>
        </pc:sldMkLst>
      </pc:sldChg>
      <pc:sldChg chg="add del">
        <pc:chgData name="Mariano Sánchez" userId="66ab8c7d175a1c6d" providerId="LiveId" clId="{F147E9BE-DBBE-4F01-93C6-8AB18B4A4AF8}" dt="2018-07-11T21:19:58.764" v="8"/>
        <pc:sldMkLst>
          <pc:docMk/>
          <pc:sldMk cId="2512335217" sldId="1070"/>
        </pc:sldMkLst>
      </pc:sldChg>
      <pc:sldChg chg="add del modTransition">
        <pc:chgData name="Mariano Sánchez" userId="66ab8c7d175a1c6d" providerId="LiveId" clId="{F147E9BE-DBBE-4F01-93C6-8AB18B4A4AF8}" dt="2018-07-11T21:19:58.764" v="8"/>
        <pc:sldMkLst>
          <pc:docMk/>
          <pc:sldMk cId="1528569256" sldId="1873"/>
        </pc:sldMkLst>
      </pc:sldChg>
      <pc:sldChg chg="del">
        <pc:chgData name="Mariano Sánchez" userId="66ab8c7d175a1c6d" providerId="LiveId" clId="{F147E9BE-DBBE-4F01-93C6-8AB18B4A4AF8}" dt="2018-07-11T21:19:45.336" v="6" actId="2696"/>
        <pc:sldMkLst>
          <pc:docMk/>
          <pc:sldMk cId="3180196605" sldId="1873"/>
        </pc:sldMkLst>
      </pc:sldChg>
      <pc:sldChg chg="add del">
        <pc:chgData name="Mariano Sánchez" userId="66ab8c7d175a1c6d" providerId="LiveId" clId="{F147E9BE-DBBE-4F01-93C6-8AB18B4A4AF8}" dt="2018-07-11T21:19:58.764" v="8"/>
        <pc:sldMkLst>
          <pc:docMk/>
          <pc:sldMk cId="2068430832" sldId="1874"/>
        </pc:sldMkLst>
      </pc:sldChg>
      <pc:sldChg chg="del">
        <pc:chgData name="Mariano Sánchez" userId="66ab8c7d175a1c6d" providerId="LiveId" clId="{F147E9BE-DBBE-4F01-93C6-8AB18B4A4AF8}" dt="2018-07-11T21:19:45.331" v="5" actId="2696"/>
        <pc:sldMkLst>
          <pc:docMk/>
          <pc:sldMk cId="4175524283" sldId="1874"/>
        </pc:sldMkLst>
      </pc:sldChg>
      <pc:sldChg chg="del">
        <pc:chgData name="Mariano Sánchez" userId="66ab8c7d175a1c6d" providerId="LiveId" clId="{F147E9BE-DBBE-4F01-93C6-8AB18B4A4AF8}" dt="2018-07-11T21:19:45.320" v="4" actId="2696"/>
        <pc:sldMkLst>
          <pc:docMk/>
          <pc:sldMk cId="1907924093" sldId="1875"/>
        </pc:sldMkLst>
      </pc:sldChg>
      <pc:sldChg chg="add del">
        <pc:chgData name="Mariano Sánchez" userId="66ab8c7d175a1c6d" providerId="LiveId" clId="{F147E9BE-DBBE-4F01-93C6-8AB18B4A4AF8}" dt="2018-07-11T21:19:58.764" v="8"/>
        <pc:sldMkLst>
          <pc:docMk/>
          <pc:sldMk cId="3052960733" sldId="1875"/>
        </pc:sldMkLst>
      </pc:sldChg>
      <pc:sldMasterChg chg="delSldLayout">
        <pc:chgData name="Mariano Sánchez" userId="66ab8c7d175a1c6d" providerId="LiveId" clId="{F147E9BE-DBBE-4F01-93C6-8AB18B4A4AF8}" dt="2018-07-11T21:19:45.301" v="1" actId="2696"/>
        <pc:sldMasterMkLst>
          <pc:docMk/>
          <pc:sldMasterMk cId="1510416591" sldId="2147484203"/>
        </pc:sldMasterMkLst>
        <pc:sldLayoutChg chg="del">
          <pc:chgData name="Mariano Sánchez" userId="66ab8c7d175a1c6d" providerId="LiveId" clId="{F147E9BE-DBBE-4F01-93C6-8AB18B4A4AF8}" dt="2018-07-11T21:19:45.301" v="1" actId="2696"/>
          <pc:sldLayoutMkLst>
            <pc:docMk/>
            <pc:sldMasterMk cId="1510416591" sldId="2147484203"/>
            <pc:sldLayoutMk cId="401703185" sldId="2147484298"/>
          </pc:sldLayoutMkLst>
        </pc:sldLayoutChg>
      </pc:sldMasterChg>
      <pc:sldMasterChg chg="delSldLayout">
        <pc:chgData name="Mariano Sánchez" userId="66ab8c7d175a1c6d" providerId="LiveId" clId="{F147E9BE-DBBE-4F01-93C6-8AB18B4A4AF8}" dt="2018-07-11T21:20:26.807" v="10" actId="2696"/>
        <pc:sldMasterMkLst>
          <pc:docMk/>
          <pc:sldMasterMk cId="1993266172" sldId="2147484275"/>
        </pc:sldMasterMkLst>
        <pc:sldLayoutChg chg="del">
          <pc:chgData name="Mariano Sánchez" userId="66ab8c7d175a1c6d" providerId="LiveId" clId="{F147E9BE-DBBE-4F01-93C6-8AB18B4A4AF8}" dt="2018-07-11T21:20:26.807" v="10" actId="2696"/>
          <pc:sldLayoutMkLst>
            <pc:docMk/>
            <pc:sldMasterMk cId="1993266172" sldId="2147484275"/>
            <pc:sldLayoutMk cId="3632017250" sldId="214748429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NET%20VS%20Users%20by%20Engagement%20Stat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r>
              <a:rPr lang="en-US" sz="1600" dirty="0">
                <a:latin typeface="+mj-lt"/>
              </a:rPr>
              <a:t>Monthly Active</a:t>
            </a:r>
            <a:r>
              <a:rPr lang="en-US" sz="1600" baseline="0" dirty="0">
                <a:latin typeface="+mj-lt"/>
              </a:rPr>
              <a:t> </a:t>
            </a:r>
            <a:r>
              <a:rPr lang="en-US" sz="1600" dirty="0">
                <a:latin typeface="+mj-lt"/>
              </a:rPr>
              <a:t>.NET Developers in Visual Studio</a:t>
            </a:r>
          </a:p>
          <a:p>
            <a:pPr>
              <a:defRPr sz="1600"/>
            </a:pPr>
            <a:r>
              <a:rPr lang="en-US" sz="1600" dirty="0">
                <a:latin typeface="+mj-lt"/>
              </a:rPr>
              <a:t> (2015 &amp; 2017)</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lineChart>
        <c:grouping val="standard"/>
        <c:varyColors val="0"/>
        <c:ser>
          <c:idx val="2"/>
          <c:order val="0"/>
          <c:tx>
            <c:strRef>
              <c:f>Sheet1!$D$1</c:f>
              <c:strCache>
                <c:ptCount val="1"/>
                <c:pt idx="0">
                  <c:v> Active1d (Tire Kickers+) </c:v>
                </c:pt>
              </c:strCache>
            </c:strRef>
          </c:tx>
          <c:spPr>
            <a:ln w="44450" cap="rnd">
              <a:solidFill>
                <a:schemeClr val="accent3"/>
              </a:solidFill>
              <a:round/>
            </a:ln>
            <a:effectLst/>
          </c:spPr>
          <c:marker>
            <c:symbol val="none"/>
          </c:marker>
          <c:dPt>
            <c:idx val="11"/>
            <c:marker>
              <c:symbol val="none"/>
            </c:marker>
            <c:bubble3D val="0"/>
            <c:spPr>
              <a:ln w="44450" cap="rnd">
                <a:solidFill>
                  <a:schemeClr val="accent3"/>
                </a:solidFill>
                <a:round/>
                <a:headEnd w="lg" len="lg"/>
                <a:tailEnd type="triangle" w="lg" len="lg"/>
              </a:ln>
              <a:effectLst/>
            </c:spPr>
            <c:extLst>
              <c:ext xmlns:c16="http://schemas.microsoft.com/office/drawing/2014/chart" uri="{C3380CC4-5D6E-409C-BE32-E72D297353CC}">
                <c16:uniqueId val="{00000004-D804-4D46-8AF1-DE128BDF6A02}"/>
              </c:ext>
            </c:extLst>
          </c:dPt>
          <c:cat>
            <c:numRef>
              <c:f>Sheet1!$A$2:$A$13</c:f>
              <c:numCache>
                <c:formatCode>[$-409]mmm\-yy;@</c:formatCode>
                <c:ptCount val="12"/>
                <c:pt idx="0">
                  <c:v>42826</c:v>
                </c:pt>
                <c:pt idx="1">
                  <c:v>42856</c:v>
                </c:pt>
                <c:pt idx="2">
                  <c:v>42887</c:v>
                </c:pt>
                <c:pt idx="3">
                  <c:v>42917</c:v>
                </c:pt>
                <c:pt idx="4">
                  <c:v>42948</c:v>
                </c:pt>
                <c:pt idx="5">
                  <c:v>42979</c:v>
                </c:pt>
                <c:pt idx="6">
                  <c:v>43009</c:v>
                </c:pt>
                <c:pt idx="7">
                  <c:v>43040</c:v>
                </c:pt>
                <c:pt idx="8">
                  <c:v>43070</c:v>
                </c:pt>
                <c:pt idx="9">
                  <c:v>43101</c:v>
                </c:pt>
                <c:pt idx="10">
                  <c:v>43132</c:v>
                </c:pt>
                <c:pt idx="11">
                  <c:v>43160</c:v>
                </c:pt>
              </c:numCache>
            </c:numRef>
          </c:cat>
          <c:val>
            <c:numRef>
              <c:f>Sheet1!$D$2:$D$13</c:f>
              <c:numCache>
                <c:formatCode>_(* #,##0_);_(* \(#,##0\);_(* "-"??_);_(@_)</c:formatCode>
                <c:ptCount val="12"/>
                <c:pt idx="0">
                  <c:v>2429044</c:v>
                </c:pt>
                <c:pt idx="1">
                  <c:v>2521530</c:v>
                </c:pt>
                <c:pt idx="2">
                  <c:v>2488962</c:v>
                </c:pt>
                <c:pt idx="3">
                  <c:v>2415386</c:v>
                </c:pt>
                <c:pt idx="4">
                  <c:v>2512605</c:v>
                </c:pt>
                <c:pt idx="5">
                  <c:v>2820362</c:v>
                </c:pt>
                <c:pt idx="6">
                  <c:v>3026707</c:v>
                </c:pt>
                <c:pt idx="7">
                  <c:v>3161065</c:v>
                </c:pt>
                <c:pt idx="8">
                  <c:v>3031690</c:v>
                </c:pt>
                <c:pt idx="9">
                  <c:v>3166894</c:v>
                </c:pt>
                <c:pt idx="10">
                  <c:v>3213681</c:v>
                </c:pt>
                <c:pt idx="11">
                  <c:v>3450631</c:v>
                </c:pt>
              </c:numCache>
            </c:numRef>
          </c:val>
          <c:smooth val="0"/>
          <c:extLst>
            <c:ext xmlns:c16="http://schemas.microsoft.com/office/drawing/2014/chart" uri="{C3380CC4-5D6E-409C-BE32-E72D297353CC}">
              <c16:uniqueId val="{00000005-D804-4D46-8AF1-DE128BDF6A02}"/>
            </c:ext>
          </c:extLst>
        </c:ser>
        <c:dLbls>
          <c:showLegendKey val="0"/>
          <c:showVal val="0"/>
          <c:showCatName val="0"/>
          <c:showSerName val="0"/>
          <c:showPercent val="0"/>
          <c:showBubbleSize val="0"/>
        </c:dLbls>
        <c:smooth val="0"/>
        <c:axId val="728190808"/>
        <c:axId val="728189824"/>
      </c:lineChart>
      <c:dateAx>
        <c:axId val="728190808"/>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j-lt"/>
                <a:ea typeface="+mn-ea"/>
                <a:cs typeface="+mn-cs"/>
              </a:defRPr>
            </a:pPr>
            <a:endParaRPr lang="en-US"/>
          </a:p>
        </c:txPr>
        <c:crossAx val="728189824"/>
        <c:crosses val="autoZero"/>
        <c:auto val="1"/>
        <c:lblOffset val="100"/>
        <c:baseTimeUnit val="months"/>
      </c:dateAx>
      <c:valAx>
        <c:axId val="728189824"/>
        <c:scaling>
          <c:orientation val="minMax"/>
          <c:min val="2000000"/>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728190808"/>
        <c:crosses val="autoZero"/>
        <c:crossBetween val="between"/>
      </c:valAx>
      <c:spPr>
        <a:noFill/>
        <a:ln>
          <a:noFill/>
        </a:ln>
        <a:effectLst/>
      </c:spPr>
    </c:plotArea>
    <c:plotVisOnly val="1"/>
    <c:dispBlanksAs val="gap"/>
    <c:showDLblsOverMax val="0"/>
  </c:chart>
  <c:spPr>
    <a:noFill/>
    <a:ln>
      <a:noFill/>
    </a:ln>
    <a:effectLst/>
  </c:spPr>
  <c:txPr>
    <a:bodyPr/>
    <a:lstStyle/>
    <a:p>
      <a:pPr>
        <a:defRPr sz="1050">
          <a:latin typeface="+mj-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dirty="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26DA-403B-BB5D-AB362B1D6711}"/>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r>
              <a:rPr lang="en-US" sz="1800" dirty="0">
                <a:latin typeface="+mj-lt"/>
                <a:cs typeface="Segoe UI Semilight" panose="020B0402040204020203" pitchFamily="34" charset="0"/>
              </a:rPr>
              <a:t>INCREMENTAL BUILD TIME FOR .NET CORE SDK</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endParaRPr lang="en-US"/>
        </a:p>
      </c:txPr>
    </c:title>
    <c:autoTitleDeleted val="0"/>
    <c:plotArea>
      <c:layout/>
      <c:barChart>
        <c:barDir val="col"/>
        <c:grouping val="clustered"/>
        <c:varyColors val="0"/>
        <c:ser>
          <c:idx val="0"/>
          <c:order val="0"/>
          <c:tx>
            <c:strRef>
              <c:f>Sheet1!$B$1</c:f>
              <c:strCache>
                <c:ptCount val="1"/>
                <c:pt idx="0">
                  <c:v>Seconds</c:v>
                </c:pt>
              </c:strCache>
            </c:strRef>
          </c:tx>
          <c:spPr>
            <a:solidFill>
              <a:schemeClr val="accent3"/>
            </a:solidFill>
            <a:ln>
              <a:noFill/>
            </a:ln>
            <a:effectLst/>
          </c:spPr>
          <c:invertIfNegative val="0"/>
          <c:cat>
            <c:strRef>
              <c:f>Sheet1!$A$2:$A$4</c:f>
              <c:strCache>
                <c:ptCount val="3"/>
                <c:pt idx="0">
                  <c:v>2.0</c:v>
                </c:pt>
                <c:pt idx="1">
                  <c:v>2.1-preview</c:v>
                </c:pt>
                <c:pt idx="2">
                  <c:v>2.1 RC</c:v>
                </c:pt>
              </c:strCache>
            </c:strRef>
          </c:cat>
          <c:val>
            <c:numRef>
              <c:f>Sheet1!$B$2:$B$4</c:f>
              <c:numCache>
                <c:formatCode>General</c:formatCode>
                <c:ptCount val="3"/>
                <c:pt idx="0">
                  <c:v>107</c:v>
                </c:pt>
                <c:pt idx="1">
                  <c:v>23.6</c:v>
                </c:pt>
                <c:pt idx="2">
                  <c:v>10.1</c:v>
                </c:pt>
              </c:numCache>
            </c:numRef>
          </c:val>
          <c:extLst>
            <c:ext xmlns:c16="http://schemas.microsoft.com/office/drawing/2014/chart" uri="{C3380CC4-5D6E-409C-BE32-E72D297353CC}">
              <c16:uniqueId val="{00000000-D0EE-41F4-8473-725CCEFAF427}"/>
            </c:ext>
          </c:extLst>
        </c:ser>
        <c:dLbls>
          <c:showLegendKey val="0"/>
          <c:showVal val="0"/>
          <c:showCatName val="0"/>
          <c:showSerName val="0"/>
          <c:showPercent val="0"/>
          <c:showBubbleSize val="0"/>
        </c:dLbls>
        <c:gapWidth val="219"/>
        <c:overlap val="-27"/>
        <c:axId val="399940192"/>
        <c:axId val="399941504"/>
      </c:barChart>
      <c:catAx>
        <c:axId val="39994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j-lt"/>
                <a:ea typeface="+mn-ea"/>
                <a:cs typeface="+mn-cs"/>
              </a:defRPr>
            </a:pPr>
            <a:endParaRPr lang="en-US"/>
          </a:p>
        </c:txPr>
        <c:crossAx val="399941504"/>
        <c:crosses val="autoZero"/>
        <c:auto val="1"/>
        <c:lblAlgn val="ctr"/>
        <c:lblOffset val="100"/>
        <c:noMultiLvlLbl val="0"/>
      </c:catAx>
      <c:valAx>
        <c:axId val="39994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99940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dirty="0">
                <a:latin typeface="+mj-lt"/>
              </a:rPr>
              <a:t>RUNTIME PERFORMANCE</a:t>
            </a:r>
          </a:p>
        </c:rich>
      </c:tx>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dirty="0"/>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dirty="0"/>
                      <a:t>2.9MM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dirty="0"/>
                      <a:t>662K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216K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9/24/2018</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9/24/2018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512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9/24/2018 13:50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007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9/24/2018 13:50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064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9/24/2018 13:50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178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0D5CE03-F8EF-43B5-BB9A-3195C0C2B92A}" type="datetime1">
              <a:rPr lang="en-US" smtClean="0"/>
              <a:t>9/24/2018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extLst>
      <p:ext uri="{BB962C8B-B14F-4D97-AF65-F5344CB8AC3E}">
        <p14:creationId xmlns:p14="http://schemas.microsoft.com/office/powerpoint/2010/main" val="3337772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9/24/2018 13:50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0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990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969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67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579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2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299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064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4AC4A4-08CE-4ADF-B7CB-49B2AA59D9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008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00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4314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0382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25995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10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913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523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704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7672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311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053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102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22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9/24/2018 13:50</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9/24/2018 13:50</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64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9/24/2018 13:50</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733754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70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9/24/2018 13:50</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97621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9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9/24/2018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69333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51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110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70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9111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854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8896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3752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34398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40266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009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75978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65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40191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0469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0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2060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80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873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65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6139412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36700049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081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865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5018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40782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86285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19046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52908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9404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374708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33365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5457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85661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17385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05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0462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3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8147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235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03105071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61924031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Announcem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2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9/24/2018</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7.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6.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7.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theme" Target="../theme/theme9.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507053643"/>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 id="2147484320"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97" r:id="rId33"/>
    <p:sldLayoutId id="2147484298"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993266172"/>
      </p:ext>
    </p:extLst>
  </p:cSld>
  <p:clrMap bg1="dk1" tx1="lt1" bg2="dk2" tx2="lt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 id="2147484294" r:id="rId19"/>
    <p:sldLayoutId id="2147484295"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16.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27.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9.xml"/><Relationship Id="rId1" Type="http://schemas.openxmlformats.org/officeDocument/2006/relationships/slideLayout" Target="../slideLayouts/slideLayout11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16.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16.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0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23.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3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5.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dotnetcore21" TargetMode="External"/><Relationship Id="rId2" Type="http://schemas.openxmlformats.org/officeDocument/2006/relationships/notesSlide" Target="../notesSlides/notesSlide26.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11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16.xml"/><Relationship Id="rId5" Type="http://schemas.openxmlformats.org/officeDocument/2006/relationships/hyperlink" Target="https://www.techempower.com/benchmarks/#section=data-r14&amp;hw=ph&amp;test=plaintext" TargetMode="External"/><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0.xml"/></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1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2.xml"/></Relationships>
</file>

<file path=ppt/slides/_rels/slide37.xml.rels><?xml version="1.0" encoding="UTF-8" standalone="yes"?>
<Relationships xmlns="http://schemas.openxmlformats.org/package/2006/relationships"><Relationship Id="rId3" Type="http://schemas.openxmlformats.org/officeDocument/2006/relationships/hyperlink" Target="https://www.microsoft.com/net/core/" TargetMode="External"/><Relationship Id="rId2" Type="http://schemas.openxmlformats.org/officeDocument/2006/relationships/notesSlide" Target="../notesSlides/notesSlide36.xml"/><Relationship Id="rId1" Type="http://schemas.openxmlformats.org/officeDocument/2006/relationships/slideLayout" Target="../slideLayouts/slideLayout108.xml"/><Relationship Id="rId6" Type="http://schemas.openxmlformats.org/officeDocument/2006/relationships/hyperlink" Target="https://www.visualstudio.com/vs/net-productivity/" TargetMode="External"/><Relationship Id="rId5" Type="http://schemas.openxmlformats.org/officeDocument/2006/relationships/hyperlink" Target="https://www.microsoft.com/net/architecture" TargetMode="External"/><Relationship Id="rId4" Type="http://schemas.openxmlformats.org/officeDocument/2006/relationships/hyperlink" Target="https://www.visualstudio.com/vs/preview/"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0271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pPr>
              <a:defRPr/>
            </a:pPr>
            <a:r>
              <a:rPr lang="en-US" dirty="0">
                <a:solidFill>
                  <a:schemeClr val="tx1"/>
                </a:solidFill>
              </a:rPr>
              <a:t>.NET Standard</a:t>
            </a:r>
          </a:p>
        </p:txBody>
      </p:sp>
      <p:sp>
        <p:nvSpPr>
          <p:cNvPr id="9" name="Rectangle 8"/>
          <p:cNvSpPr/>
          <p:nvPr/>
        </p:nvSpPr>
        <p:spPr>
          <a:xfrm>
            <a:off x="269232" y="4773273"/>
            <a:ext cx="11536827" cy="1731458"/>
          </a:xfrm>
          <a:prstGeom prst="rect">
            <a:avLst/>
          </a:prstGeom>
        </p:spPr>
        <p:txBody>
          <a:bodyPr wrap="square" lIns="179238" tIns="143391" rIns="179238" bIns="143391">
            <a:spAutoFit/>
          </a:bodyPr>
          <a:lstStyle/>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.NET Standard allows sharing code, binaries, and skills between .NET client, </a:t>
            </a:r>
            <a:b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server, and all flavors</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All .NET runtimes provided by Microsoft implement the standard</a:t>
            </a:r>
          </a:p>
        </p:txBody>
      </p:sp>
      <p:grpSp>
        <p:nvGrpSpPr>
          <p:cNvPr id="17" name="Group 16"/>
          <p:cNvGrpSpPr/>
          <p:nvPr/>
        </p:nvGrpSpPr>
        <p:grpSpPr>
          <a:xfrm>
            <a:off x="269200" y="1457400"/>
            <a:ext cx="9506697" cy="3136670"/>
            <a:chOff x="274670" y="1485604"/>
            <a:chExt cx="9699852" cy="3200400"/>
          </a:xfrm>
        </p:grpSpPr>
        <p:sp>
          <p:nvSpPr>
            <p:cNvPr id="12" name="Rectangle 11"/>
            <p:cNvSpPr/>
            <p:nvPr/>
          </p:nvSpPr>
          <p:spPr bwMode="auto">
            <a:xfrm>
              <a:off x="274735" y="1485604"/>
              <a:ext cx="1508760" cy="1234440"/>
            </a:xfrm>
            <a:prstGeom prst="rect">
              <a:avLst/>
            </a:prstGeom>
            <a:solidFill>
              <a:schemeClr val="accent1"/>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a:t>
              </a:r>
            </a:p>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DESKTOP</a:t>
              </a:r>
            </a:p>
          </p:txBody>
        </p:sp>
        <p:sp>
          <p:nvSpPr>
            <p:cNvPr id="13" name="Rectangle 12"/>
            <p:cNvSpPr/>
            <p:nvPr/>
          </p:nvSpPr>
          <p:spPr bwMode="auto">
            <a:xfrm>
              <a:off x="3383628" y="1485604"/>
              <a:ext cx="1508760" cy="1234440"/>
            </a:xfrm>
            <a:prstGeom prst="rect">
              <a:avLst/>
            </a:prstGeom>
            <a:solidFill>
              <a:schemeClr val="accent3"/>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UWP</a:t>
              </a:r>
            </a:p>
          </p:txBody>
        </p:sp>
        <p:sp>
          <p:nvSpPr>
            <p:cNvPr id="11" name="Rectangle 10"/>
            <p:cNvSpPr/>
            <p:nvPr/>
          </p:nvSpPr>
          <p:spPr bwMode="auto">
            <a:xfrm>
              <a:off x="1829165" y="1485604"/>
              <a:ext cx="1508760" cy="1234440"/>
            </a:xfrm>
            <a:prstGeom prst="rect">
              <a:avLst/>
            </a:prstGeom>
            <a:solidFill>
              <a:schemeClr val="accent2"/>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CLOUD MICROSERVICES</a:t>
              </a:r>
            </a:p>
          </p:txBody>
        </p:sp>
        <p:sp>
          <p:nvSpPr>
            <p:cNvPr id="19" name="Rectangle 18"/>
            <p:cNvSpPr/>
            <p:nvPr/>
          </p:nvSpPr>
          <p:spPr bwMode="auto">
            <a:xfrm>
              <a:off x="4938091" y="1485604"/>
              <a:ext cx="1508760" cy="1234440"/>
            </a:xfrm>
            <a:prstGeom prst="rect">
              <a:avLst/>
            </a:prstGeom>
            <a:solidFill>
              <a:schemeClr val="accent4"/>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IOS,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ANDROID</a:t>
              </a:r>
            </a:p>
          </p:txBody>
        </p:sp>
        <p:grpSp>
          <p:nvGrpSpPr>
            <p:cNvPr id="16" name="Group 15"/>
            <p:cNvGrpSpPr/>
            <p:nvPr/>
          </p:nvGrpSpPr>
          <p:grpSpPr>
            <a:xfrm>
              <a:off x="274670" y="2765750"/>
              <a:ext cx="7726680" cy="1920240"/>
              <a:chOff x="274670" y="2765750"/>
              <a:chExt cx="7726680" cy="1920240"/>
            </a:xfrm>
          </p:grpSpPr>
          <p:sp>
            <p:nvSpPr>
              <p:cNvPr id="10" name="TextBox 9"/>
              <p:cNvSpPr txBox="1"/>
              <p:nvPr/>
            </p:nvSpPr>
            <p:spPr>
              <a:xfrm>
                <a:off x="274670" y="2765750"/>
                <a:ext cx="7726680" cy="1920240"/>
              </a:xfrm>
              <a:prstGeom prst="rect">
                <a:avLst/>
              </a:prstGeom>
              <a:solidFill>
                <a:schemeClr val="accent6"/>
              </a:solidFill>
            </p:spPr>
            <p:txBody>
              <a:bodyPr wrap="square" lIns="179187" tIns="143349" rIns="179187" bIns="143349" rtlCol="0" anchor="t" anchorCtr="0">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86" rtl="0" eaLnBrk="1" fontAlgn="auto" latinLnBrk="0" hangingPunct="1">
                  <a:lnSpc>
                    <a:spcPct val="90000"/>
                  </a:lnSpc>
                  <a:spcBef>
                    <a:spcPts val="0"/>
                  </a:spcBef>
                  <a:spcAft>
                    <a:spcPts val="0"/>
                  </a:spcAft>
                  <a:buClrTx/>
                  <a:buSzTx/>
                  <a:buFontTx/>
                  <a:buNone/>
                  <a:tabLst/>
                  <a:defRPr/>
                </a:pPr>
                <a:r>
                  <a:rPr kumimoji="0" lang="en-US" sz="1764"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sp>
            <p:nvSpPr>
              <p:cNvPr id="31" name="TextBox 30"/>
              <p:cNvSpPr txBox="1"/>
              <p:nvPr/>
            </p:nvSpPr>
            <p:spPr>
              <a:xfrm>
                <a:off x="411830" y="3497262"/>
                <a:ext cx="7452360" cy="1051560"/>
              </a:xfrm>
              <a:prstGeom prst="rect">
                <a:avLst/>
              </a:prstGeom>
            </p:spPr>
            <p:style>
              <a:lnRef idx="1">
                <a:schemeClr val="accent1"/>
              </a:lnRef>
              <a:fillRef idx="3">
                <a:schemeClr val="accent1"/>
              </a:fillRef>
              <a:effectRef idx="2">
                <a:schemeClr val="accent1"/>
              </a:effectRef>
              <a:fontRef idx="minor">
                <a:schemeClr val="lt1"/>
              </a:fontRef>
            </p:style>
            <p:txBody>
              <a:bodyPr wrap="square" lIns="179187" tIns="143349" rIns="179187" bIns="143349" rtlCol="0" anchor="t"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491" rtl="0" eaLnBrk="1" fontAlgn="auto"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INFRASTRUCTURE</a:t>
                </a:r>
              </a:p>
            </p:txBody>
          </p:sp>
          <p:sp>
            <p:nvSpPr>
              <p:cNvPr id="32" name="TextBox 31"/>
              <p:cNvSpPr txBox="1"/>
              <p:nvPr/>
            </p:nvSpPr>
            <p:spPr>
              <a:xfrm>
                <a:off x="5947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COMPILERS</a:t>
                </a:r>
              </a:p>
            </p:txBody>
          </p:sp>
          <p:sp>
            <p:nvSpPr>
              <p:cNvPr id="33" name="TextBox 32"/>
              <p:cNvSpPr txBox="1"/>
              <p:nvPr/>
            </p:nvSpPr>
            <p:spPr>
              <a:xfrm>
                <a:off x="29569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LANGUAGES</a:t>
                </a:r>
              </a:p>
            </p:txBody>
          </p:sp>
          <p:sp>
            <p:nvSpPr>
              <p:cNvPr id="34" name="TextBox 33"/>
              <p:cNvSpPr txBox="1"/>
              <p:nvPr/>
            </p:nvSpPr>
            <p:spPr>
              <a:xfrm>
                <a:off x="5319110" y="3954457"/>
                <a:ext cx="2362200"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RUNTIME COMPONENTS</a:t>
                </a:r>
              </a:p>
            </p:txBody>
          </p:sp>
        </p:grpSp>
        <p:sp>
          <p:nvSpPr>
            <p:cNvPr id="37" name="Rectangle 36"/>
            <p:cNvSpPr/>
            <p:nvPr/>
          </p:nvSpPr>
          <p:spPr bwMode="auto">
            <a:xfrm>
              <a:off x="6492554" y="1485604"/>
              <a:ext cx="1508760" cy="1234440"/>
            </a:xfrm>
            <a:prstGeom prst="rect">
              <a:avLst/>
            </a:prstGeom>
            <a:solidFill>
              <a:schemeClr val="accent5"/>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GAMES/</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3D</a:t>
              </a:r>
            </a:p>
          </p:txBody>
        </p:sp>
        <p:sp>
          <p:nvSpPr>
            <p:cNvPr id="36" name="Rectangle 35"/>
            <p:cNvSpPr/>
            <p:nvPr/>
          </p:nvSpPr>
          <p:spPr bwMode="auto">
            <a:xfrm>
              <a:off x="8046997" y="1485604"/>
              <a:ext cx="1927525" cy="3200400"/>
            </a:xfrm>
            <a:prstGeom prst="rect">
              <a:avLst/>
            </a:prstGeom>
            <a:solidFill>
              <a:schemeClr val="accent6"/>
            </a:solidFill>
            <a:ln w="25400" cap="flat" cmpd="sng" algn="ctr">
              <a:noFill/>
              <a:prstDash val="solid"/>
              <a:headEnd type="none" w="med" len="med"/>
              <a:tailEnd type="none" w="med" len="med"/>
            </a:ln>
            <a:effectLst/>
          </p:spPr>
          <p:txBody>
            <a:bodyPr vert="horz" wrap="square" lIns="179187" tIns="143349" rIns="179187" bIns="143349" numCol="1" rtlCol="0" anchor="t" anchorCtr="0" compatLnSpc="1">
              <a:prstTxWarp prst="textNoShape">
                <a:avLst/>
              </a:prstTxWarp>
            </a:bodyPr>
            <a:lstStyle/>
            <a:p>
              <a:pPr marL="0" marR="0" lvl="0" indent="0" algn="l" defTabSz="894094" rtl="0" eaLnBrk="1" fontAlgn="auto" latinLnBrk="0" hangingPunct="1">
                <a:lnSpc>
                  <a:spcPct val="90000"/>
                </a:lnSpc>
                <a:spcBef>
                  <a:spcPts val="0"/>
                </a:spcBef>
                <a:spcAft>
                  <a:spcPts val="0"/>
                </a:spcAft>
                <a:buClrTx/>
                <a:buSzTx/>
                <a:buFontTx/>
                <a:buNone/>
                <a:tabLst/>
                <a:defRPr/>
              </a:pPr>
              <a:r>
                <a:rPr kumimoji="0" lang="en-US" sz="1960" b="0" i="0" u="none" strike="noStrike" kern="0" cap="none" spc="0" normalizeH="0" baseline="0" noProof="0">
                  <a:ln>
                    <a:noFill/>
                  </a:ln>
                  <a:solidFill>
                    <a:srgbClr val="FFFFFF"/>
                  </a:solidFill>
                  <a:effectLst/>
                  <a:uLnTx/>
                  <a:uFillTx/>
                  <a:latin typeface="Segoe UI Light"/>
                  <a:ea typeface="+mn-ea"/>
                  <a:cs typeface="+mn-cs"/>
                </a:rPr>
                <a:t> </a:t>
              </a:r>
            </a:p>
          </p:txBody>
        </p:sp>
      </p:grpSp>
      <p:grpSp>
        <p:nvGrpSpPr>
          <p:cNvPr id="35" name="Group 34"/>
          <p:cNvGrpSpPr/>
          <p:nvPr/>
        </p:nvGrpSpPr>
        <p:grpSpPr>
          <a:xfrm>
            <a:off x="8223633" y="1636637"/>
            <a:ext cx="1265795" cy="965846"/>
            <a:chOff x="9978881" y="2155803"/>
            <a:chExt cx="1291513" cy="985470"/>
          </a:xfrm>
        </p:grpSpPr>
        <p:sp>
          <p:nvSpPr>
            <p:cNvPr id="38" name="TextBox 37"/>
            <p:cNvSpPr txBox="1"/>
            <p:nvPr/>
          </p:nvSpPr>
          <p:spPr>
            <a:xfrm>
              <a:off x="9978881" y="2663452"/>
              <a:ext cx="1291513" cy="477821"/>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40" name="Group 39"/>
          <p:cNvGrpSpPr/>
          <p:nvPr/>
        </p:nvGrpSpPr>
        <p:grpSpPr>
          <a:xfrm>
            <a:off x="7937163" y="3697855"/>
            <a:ext cx="1838736" cy="967637"/>
            <a:chOff x="9688241" y="4333244"/>
            <a:chExt cx="1876095" cy="987297"/>
          </a:xfrm>
        </p:grpSpPr>
        <p:sp>
          <p:nvSpPr>
            <p:cNvPr id="41" name="TextBox 40"/>
            <p:cNvSpPr txBox="1"/>
            <p:nvPr/>
          </p:nvSpPr>
          <p:spPr>
            <a:xfrm>
              <a:off x="9688241" y="4833037"/>
              <a:ext cx="1876095" cy="487504"/>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Code</a:t>
              </a:r>
            </a:p>
          </p:txBody>
        </p:sp>
        <p:pic>
          <p:nvPicPr>
            <p:cNvPr id="42" name="Picture 41"/>
            <p:cNvPicPr>
              <a:picLocks noChangeAspect="1"/>
            </p:cNvPicPr>
            <p:nvPr/>
          </p:nvPicPr>
          <p:blipFill>
            <a:blip r:embed="rId4"/>
            <a:stretch>
              <a:fillRect/>
            </a:stretch>
          </p:blipFill>
          <p:spPr>
            <a:xfrm>
              <a:off x="10372954" y="4333244"/>
              <a:ext cx="552297" cy="552297"/>
            </a:xfrm>
            <a:prstGeom prst="rect">
              <a:avLst/>
            </a:prstGeom>
          </p:spPr>
        </p:pic>
      </p:grpSp>
      <p:grpSp>
        <p:nvGrpSpPr>
          <p:cNvPr id="43" name="Group 42"/>
          <p:cNvGrpSpPr/>
          <p:nvPr/>
        </p:nvGrpSpPr>
        <p:grpSpPr>
          <a:xfrm>
            <a:off x="7929435" y="2622437"/>
            <a:ext cx="1854189" cy="1006058"/>
            <a:chOff x="9680357" y="3308706"/>
            <a:chExt cx="1891862" cy="1026499"/>
          </a:xfrm>
        </p:grpSpPr>
        <p:sp>
          <p:nvSpPr>
            <p:cNvPr id="44" name="TextBox 43"/>
            <p:cNvSpPr txBox="1"/>
            <p:nvPr/>
          </p:nvSpPr>
          <p:spPr>
            <a:xfrm>
              <a:off x="9680357" y="3847701"/>
              <a:ext cx="1891862" cy="487504"/>
            </a:xfrm>
            <a:prstGeom prst="rect">
              <a:avLst/>
            </a:prstGeom>
            <a:noFill/>
          </p:spPr>
          <p:txBody>
            <a:bodyPr wrap="square" lIns="0" tIns="137788" rIns="89619" bIns="137788" rtlCol="0">
              <a:spAutoFit/>
            </a:bodyPr>
            <a:lstStyle/>
            <a:p>
              <a:pPr marL="14004"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for Mac</a:t>
              </a:r>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8706"/>
              <a:ext cx="1097043" cy="660743"/>
            </a:xfrm>
            <a:prstGeom prst="rect">
              <a:avLst/>
            </a:prstGeom>
          </p:spPr>
        </p:pic>
      </p:grpSp>
    </p:spTree>
    <p:extLst>
      <p:ext uri="{BB962C8B-B14F-4D97-AF65-F5344CB8AC3E}">
        <p14:creationId xmlns:p14="http://schemas.microsoft.com/office/powerpoint/2010/main" val="314805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170" y="290774"/>
            <a:ext cx="11652805" cy="899303"/>
          </a:xfrm>
        </p:spPr>
        <p:txBody>
          <a:bodyPr/>
          <a:lstStyle/>
          <a:p>
            <a:r>
              <a:rPr lang="en-US">
                <a:solidFill>
                  <a:schemeClr val="tx1"/>
                </a:solidFill>
              </a:rPr>
              <a:t>Nothing changes</a:t>
            </a:r>
          </a:p>
        </p:txBody>
      </p:sp>
      <p:sp>
        <p:nvSpPr>
          <p:cNvPr id="5" name="Rectangle 4"/>
          <p:cNvSpPr/>
          <p:nvPr/>
        </p:nvSpPr>
        <p:spPr bwMode="auto">
          <a:xfrm>
            <a:off x="7976393" y="5131745"/>
            <a:ext cx="2867812" cy="1075430"/>
          </a:xfrm>
          <a:prstGeom prst="rect">
            <a:avLst/>
          </a:prstGeom>
          <a:solidFill>
            <a:schemeClr val="accent4"/>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LIBRARY</a:t>
            </a:r>
          </a:p>
        </p:txBody>
      </p:sp>
      <p:sp>
        <p:nvSpPr>
          <p:cNvPr id="7" name="Rectangle 6"/>
          <p:cNvSpPr/>
          <p:nvPr/>
        </p:nvSpPr>
        <p:spPr bwMode="auto">
          <a:xfrm>
            <a:off x="1344619" y="5131745"/>
            <a:ext cx="2867812" cy="1075430"/>
          </a:xfrm>
          <a:prstGeom prst="rect">
            <a:avLst/>
          </a:prstGeom>
          <a:solidFill>
            <a:schemeClr val="accent2"/>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LIBRARY</a:t>
            </a:r>
          </a:p>
        </p:txBody>
      </p:sp>
      <p:sp>
        <p:nvSpPr>
          <p:cNvPr id="8" name="Rectangle 7"/>
          <p:cNvSpPr/>
          <p:nvPr/>
        </p:nvSpPr>
        <p:spPr bwMode="auto">
          <a:xfrm>
            <a:off x="4660506" y="5131745"/>
            <a:ext cx="2867812" cy="1075430"/>
          </a:xfrm>
          <a:prstGeom prst="rect">
            <a:avLst/>
          </a:prstGeom>
          <a:solidFill>
            <a:schemeClr val="accent3"/>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PORTABLE CLASS LIBRARY</a:t>
            </a:r>
          </a:p>
        </p:txBody>
      </p:sp>
      <p:sp>
        <p:nvSpPr>
          <p:cNvPr id="9" name="TextBox 8"/>
          <p:cNvSpPr txBox="1"/>
          <p:nvPr/>
        </p:nvSpPr>
        <p:spPr>
          <a:xfrm>
            <a:off x="1344619"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14" name="TextBox 13"/>
          <p:cNvSpPr txBox="1"/>
          <p:nvPr/>
        </p:nvSpPr>
        <p:spPr>
          <a:xfrm>
            <a:off x="3451396" y="3406679"/>
            <a:ext cx="5286034" cy="940821"/>
          </a:xfrm>
          <a:prstGeom prst="rect">
            <a:avLst/>
          </a:prstGeom>
          <a:solidFill>
            <a:schemeClr val="tx2"/>
          </a:solidFill>
        </p:spPr>
        <p:txBody>
          <a:bodyPr wrap="square" lIns="179162" tIns="143329" rIns="179162" bIns="14332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511"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STANDARD LIBRARY</a:t>
            </a:r>
          </a:p>
        </p:txBody>
      </p:sp>
      <p:sp>
        <p:nvSpPr>
          <p:cNvPr id="20" name="TextBox 19"/>
          <p:cNvSpPr txBox="1"/>
          <p:nvPr/>
        </p:nvSpPr>
        <p:spPr>
          <a:xfrm>
            <a:off x="4660506"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21" name="TextBox 20"/>
          <p:cNvSpPr txBox="1"/>
          <p:nvPr/>
        </p:nvSpPr>
        <p:spPr>
          <a:xfrm>
            <a:off x="7976393"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cxnSp>
        <p:nvCxnSpPr>
          <p:cNvPr id="23" name="Straight Connector 22"/>
          <p:cNvCxnSpPr>
            <a:cxnSpLocks/>
            <a:stCxn id="20" idx="2"/>
            <a:endCxn id="14" idx="0"/>
          </p:cNvCxnSpPr>
          <p:nvPr/>
        </p:nvCxnSpPr>
        <p:spPr>
          <a:xfrm>
            <a:off x="6094412" y="2616214"/>
            <a:ext cx="1" cy="790466"/>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a:cxnSpLocks/>
            <a:stCxn id="9" idx="2"/>
            <a:endCxn id="21" idx="2"/>
          </p:cNvCxnSpPr>
          <p:nvPr/>
        </p:nvCxnSpPr>
        <p:spPr>
          <a:xfrm rot="16200000" flipH="1">
            <a:off x="6094412" y="-699674"/>
            <a:ext cx="12447" cy="6631775"/>
          </a:xfrm>
          <a:prstGeom prst="bentConnector3">
            <a:avLst>
              <a:gd name="adj1" fmla="val 3100000"/>
            </a:avLst>
          </a:prstGeom>
          <a:ln w="12700">
            <a:solidFill>
              <a:schemeClr val="tx1"/>
            </a:solidFill>
            <a:headEnd type="none"/>
            <a:tailEnd type="none" w="lg" len="sm"/>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a:cxnSpLocks/>
            <a:stCxn id="14" idx="2"/>
            <a:endCxn id="8" idx="0"/>
          </p:cNvCxnSpPr>
          <p:nvPr/>
        </p:nvCxnSpPr>
        <p:spPr>
          <a:xfrm flipH="1">
            <a:off x="6094412" y="4347501"/>
            <a:ext cx="1" cy="784245"/>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14" idx="2"/>
            <a:endCxn id="7" idx="0"/>
          </p:cNvCxnSpPr>
          <p:nvPr/>
        </p:nvCxnSpPr>
        <p:spPr>
          <a:xfrm rot="5400000">
            <a:off x="4044347" y="3081678"/>
            <a:ext cx="784245" cy="3315888"/>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33" name="Straight Connector 28"/>
          <p:cNvCxnSpPr>
            <a:cxnSpLocks/>
            <a:stCxn id="14" idx="2"/>
            <a:endCxn id="5" idx="0"/>
          </p:cNvCxnSpPr>
          <p:nvPr/>
        </p:nvCxnSpPr>
        <p:spPr>
          <a:xfrm rot="16200000" flipH="1">
            <a:off x="7360235" y="3081679"/>
            <a:ext cx="784245" cy="3315887"/>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00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Standard library</a:t>
            </a:r>
          </a:p>
        </p:txBody>
      </p:sp>
      <p:sp>
        <p:nvSpPr>
          <p:cNvPr id="6" name="Text Placeholder 5"/>
          <p:cNvSpPr>
            <a:spLocks noGrp="1"/>
          </p:cNvSpPr>
          <p:nvPr>
            <p:ph type="body" sz="quarter" idx="10"/>
          </p:nvPr>
        </p:nvSpPr>
        <p:spPr>
          <a:xfrm>
            <a:off x="269170" y="1457401"/>
            <a:ext cx="11652043" cy="4647386"/>
          </a:xfrm>
        </p:spPr>
        <p:txBody>
          <a:bodyPr>
            <a:spAutoFit/>
          </a:bodyPr>
          <a:lstStyle/>
          <a:p>
            <a:pPr>
              <a:spcBef>
                <a:spcPts val="2940"/>
              </a:spcBef>
              <a:buFont typeface="Arial" panose="020B0604020202020204" pitchFamily="34" charset="0"/>
              <a:buChar char="•"/>
            </a:pPr>
            <a:r>
              <a:rPr lang="en-US" dirty="0">
                <a:solidFill>
                  <a:schemeClr val="tx1"/>
                </a:solidFill>
              </a:rPr>
              <a:t>One library to rule them all</a:t>
            </a:r>
          </a:p>
          <a:p>
            <a:pPr marL="106425" lvl="1" indent="-342900">
              <a:spcBef>
                <a:spcPts val="784"/>
              </a:spcBef>
              <a:buFont typeface="Arial" panose="020B0604020202020204" pitchFamily="34" charset="0"/>
              <a:buChar char="•"/>
            </a:pPr>
            <a:r>
              <a:rPr lang="en-US" dirty="0">
                <a:solidFill>
                  <a:schemeClr val="tx1"/>
                </a:solidFill>
              </a:rPr>
              <a:t>Learn one API </a:t>
            </a:r>
            <a:r>
              <a:rPr lang="en-US" dirty="0">
                <a:solidFill>
                  <a:schemeClr val="tx1"/>
                </a:solidFill>
                <a:latin typeface="Segoe UI Semibold" panose="020B0702040204020203" pitchFamily="34" charset="0"/>
                <a:cs typeface="Segoe UI Semibold" panose="020B0702040204020203" pitchFamily="34" charset="0"/>
              </a:rPr>
              <a:t>across ALL .NET platforms </a:t>
            </a:r>
          </a:p>
          <a:p>
            <a:pPr marL="106425" lvl="1" indent="-342900">
              <a:spcBef>
                <a:spcPts val="784"/>
              </a:spcBef>
              <a:buFont typeface="Arial" panose="020B0604020202020204" pitchFamily="34" charset="0"/>
              <a:buChar char="•"/>
            </a:pPr>
            <a:r>
              <a:rPr lang="en-US" dirty="0">
                <a:solidFill>
                  <a:schemeClr val="tx1"/>
                </a:solidFill>
              </a:rPr>
              <a:t>Reuse your code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marL="106425" lvl="1" indent="-342900">
              <a:spcBef>
                <a:spcPts val="784"/>
              </a:spcBef>
              <a:buFont typeface="Arial" panose="020B0604020202020204" pitchFamily="34" charset="0"/>
              <a:buChar char="•"/>
            </a:pPr>
            <a:r>
              <a:rPr lang="en-US" dirty="0">
                <a:solidFill>
                  <a:schemeClr val="tx1"/>
                </a:solidFill>
              </a:rPr>
              <a:t>Easily consume third-party/OSS libraries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a:spcBef>
                <a:spcPts val="2940"/>
              </a:spcBef>
              <a:buFont typeface="Arial" panose="020B0604020202020204" pitchFamily="34" charset="0"/>
              <a:buChar char="•"/>
            </a:pPr>
            <a:r>
              <a:rPr lang="en-US" dirty="0">
                <a:solidFill>
                  <a:schemeClr val="tx1"/>
                </a:solidFill>
              </a:rPr>
              <a:t>.NET Standard 1.x</a:t>
            </a:r>
          </a:p>
          <a:p>
            <a:pPr marL="106425" lvl="1" indent="-342900">
              <a:spcBef>
                <a:spcPts val="784"/>
              </a:spcBef>
              <a:buFont typeface="Arial" panose="020B0604020202020204" pitchFamily="34" charset="0"/>
              <a:buChar char="•"/>
            </a:pPr>
            <a:r>
              <a:rPr lang="en-US" dirty="0">
                <a:solidFill>
                  <a:schemeClr val="tx1"/>
                </a:solidFill>
              </a:rPr>
              <a:t>Evolution of Portable Class Libraries (PCLs) with a much simpler model</a:t>
            </a:r>
          </a:p>
          <a:p>
            <a:pPr marL="106425" lvl="1" indent="-342900">
              <a:spcBef>
                <a:spcPts val="784"/>
              </a:spcBef>
              <a:buFont typeface="Arial" panose="020B0604020202020204" pitchFamily="34" charset="0"/>
              <a:buChar char="•"/>
            </a:pPr>
            <a:r>
              <a:rPr lang="en-US" dirty="0">
                <a:solidFill>
                  <a:schemeClr val="tx1"/>
                </a:solidFill>
              </a:rPr>
              <a:t>Two constraints:</a:t>
            </a:r>
          </a:p>
          <a:p>
            <a:pPr marL="228719" lvl="2" indent="-228719">
              <a:buFont typeface="Arial" panose="020B0604020202020204" pitchFamily="34" charset="0"/>
              <a:buChar char="•"/>
            </a:pPr>
            <a:r>
              <a:rPr lang="en-US" dirty="0">
                <a:solidFill>
                  <a:schemeClr val="tx1"/>
                </a:solidFill>
              </a:rPr>
              <a:t>API surface relatively small, because .NET Core was small</a:t>
            </a:r>
          </a:p>
          <a:p>
            <a:pPr marL="228719" lvl="2" indent="-228719">
              <a:buFont typeface="Arial" panose="020B0604020202020204" pitchFamily="34" charset="0"/>
              <a:buChar char="•"/>
            </a:pPr>
            <a:r>
              <a:rPr lang="en-US" dirty="0">
                <a:solidFill>
                  <a:schemeClr val="tx1"/>
                </a:solidFill>
              </a:rPr>
              <a:t>Can’t reference the vast number of libraries already available for .NET Framework</a:t>
            </a:r>
          </a:p>
        </p:txBody>
      </p:sp>
    </p:spTree>
    <p:extLst>
      <p:ext uri="{BB962C8B-B14F-4D97-AF65-F5344CB8AC3E}">
        <p14:creationId xmlns:p14="http://schemas.microsoft.com/office/powerpoint/2010/main" val="17076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does .NET Standard work?</a:t>
            </a:r>
          </a:p>
        </p:txBody>
      </p:sp>
      <p:sp>
        <p:nvSpPr>
          <p:cNvPr id="7" name="Content Placeholder 6"/>
          <p:cNvSpPr>
            <a:spLocks noGrp="1"/>
          </p:cNvSpPr>
          <p:nvPr>
            <p:ph type="body" sz="quarter" idx="10"/>
          </p:nvPr>
        </p:nvSpPr>
        <p:spPr>
          <a:xfrm>
            <a:off x="269170" y="1457401"/>
            <a:ext cx="11652043" cy="5071704"/>
          </a:xfrm>
        </p:spPr>
        <p:txBody>
          <a:bodyPr/>
          <a:lstStyle/>
          <a:p>
            <a:pPr>
              <a:spcBef>
                <a:spcPts val="2940"/>
              </a:spcBef>
              <a:buFont typeface="Arial" panose="020B0604020202020204" pitchFamily="34" charset="0"/>
              <a:buChar char="•"/>
            </a:pPr>
            <a:r>
              <a:rPr lang="en-US" dirty="0">
                <a:solidFill>
                  <a:schemeClr val="tx1"/>
                </a:solidFill>
              </a:rPr>
              <a:t>.NET Standard is represented by:</a:t>
            </a:r>
          </a:p>
          <a:p>
            <a:pPr marL="106425" lvl="1" indent="-342900">
              <a:spcBef>
                <a:spcPts val="784"/>
              </a:spcBef>
              <a:buFont typeface="Arial" panose="020B0604020202020204" pitchFamily="34" charset="0"/>
              <a:buChar char="•"/>
            </a:pPr>
            <a:r>
              <a:rPr lang="en-US" dirty="0">
                <a:solidFill>
                  <a:schemeClr val="tx1"/>
                </a:solidFill>
              </a:rPr>
              <a:t>The NuGet package </a:t>
            </a:r>
            <a:r>
              <a:rPr lang="en-US" dirty="0" err="1">
                <a:solidFill>
                  <a:schemeClr val="tx1"/>
                </a:solidFill>
                <a:latin typeface="Segoe UI Semibold" panose="020B0702040204020203" pitchFamily="34" charset="0"/>
                <a:cs typeface="Segoe UI Semibold" panose="020B0702040204020203" pitchFamily="34" charset="0"/>
              </a:rPr>
              <a:t>NetStandard.Library</a:t>
            </a:r>
            <a:r>
              <a:rPr lang="en-US" dirty="0">
                <a:solidFill>
                  <a:schemeClr val="tx1"/>
                </a:solidFill>
                <a:latin typeface="Segoe UI Semibold" panose="020B0702040204020203" pitchFamily="34" charset="0"/>
                <a:cs typeface="Segoe UI Semibold" panose="020B0702040204020203" pitchFamily="34" charset="0"/>
              </a:rPr>
              <a:t> </a:t>
            </a:r>
            <a:r>
              <a:rPr lang="en-US" dirty="0">
                <a:solidFill>
                  <a:schemeClr val="tx1"/>
                </a:solidFill>
              </a:rPr>
              <a:t>which contains the reference assembly </a:t>
            </a:r>
            <a:r>
              <a:rPr lang="en-US" dirty="0">
                <a:solidFill>
                  <a:schemeClr val="tx1"/>
                </a:solidFill>
                <a:latin typeface="Segoe UI Semibold" panose="020B0702040204020203" pitchFamily="34" charset="0"/>
                <a:cs typeface="Segoe UI Semibold" panose="020B0702040204020203" pitchFamily="34" charset="0"/>
              </a:rPr>
              <a:t>netstandard.dll</a:t>
            </a:r>
          </a:p>
          <a:p>
            <a:pPr>
              <a:spcBef>
                <a:spcPts val="2940"/>
              </a:spcBef>
              <a:buFont typeface="Arial" panose="020B0604020202020204" pitchFamily="34" charset="0"/>
              <a:buChar char="•"/>
            </a:pPr>
            <a:r>
              <a:rPr lang="en-US" dirty="0">
                <a:solidFill>
                  <a:schemeClr val="tx1"/>
                </a:solidFill>
              </a:rPr>
              <a:t>At build time</a:t>
            </a:r>
          </a:p>
          <a:p>
            <a:pPr marL="106425" lvl="1" indent="-342900">
              <a:spcBef>
                <a:spcPts val="784"/>
              </a:spcBef>
              <a:buFont typeface="Arial" panose="020B0604020202020204" pitchFamily="34" charset="0"/>
              <a:buChar char="•"/>
            </a:pPr>
            <a:r>
              <a:rPr lang="en-US" dirty="0">
                <a:solidFill>
                  <a:schemeClr val="tx1"/>
                </a:solidFill>
              </a:rPr>
              <a:t>.NET Standard bridges references to existing .NET Framework and PCL </a:t>
            </a:r>
            <a:br>
              <a:rPr lang="en-US" dirty="0">
                <a:solidFill>
                  <a:schemeClr val="tx1"/>
                </a:solidFill>
              </a:rPr>
            </a:br>
            <a:r>
              <a:rPr lang="en-US" dirty="0">
                <a:solidFill>
                  <a:schemeClr val="tx1"/>
                </a:solidFill>
              </a:rPr>
              <a:t>assemblies via type forwarding</a:t>
            </a:r>
          </a:p>
          <a:p>
            <a:pPr>
              <a:spcBef>
                <a:spcPts val="2940"/>
              </a:spcBef>
              <a:buFont typeface="Arial" panose="020B0604020202020204" pitchFamily="34" charset="0"/>
              <a:buChar char="•"/>
            </a:pPr>
            <a:r>
              <a:rPr lang="en-US" dirty="0">
                <a:solidFill>
                  <a:schemeClr val="tx1"/>
                </a:solidFill>
              </a:rPr>
              <a:t>At runtime</a:t>
            </a:r>
          </a:p>
          <a:p>
            <a:pPr marL="106425" lvl="1" indent="-342900">
              <a:spcBef>
                <a:spcPts val="784"/>
              </a:spcBef>
              <a:buFont typeface="Arial" panose="020B0604020202020204" pitchFamily="34" charset="0"/>
              <a:buChar char="•"/>
            </a:pPr>
            <a:r>
              <a:rPr lang="en-US" dirty="0">
                <a:solidFill>
                  <a:schemeClr val="tx1"/>
                </a:solidFill>
              </a:rPr>
              <a:t>Each platform provides an implementation for netstandard.dll that type </a:t>
            </a:r>
            <a:br>
              <a:rPr lang="en-US" dirty="0">
                <a:solidFill>
                  <a:schemeClr val="tx1"/>
                </a:solidFill>
              </a:rPr>
            </a:br>
            <a:r>
              <a:rPr lang="en-US" dirty="0">
                <a:solidFill>
                  <a:schemeClr val="tx1"/>
                </a:solidFill>
              </a:rPr>
              <a:t>forwards to its implementation</a:t>
            </a:r>
          </a:p>
        </p:txBody>
      </p:sp>
    </p:spTree>
    <p:extLst>
      <p:ext uri="{BB962C8B-B14F-4D97-AF65-F5344CB8AC3E}">
        <p14:creationId xmlns:p14="http://schemas.microsoft.com/office/powerpoint/2010/main" val="28628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9CE497-A2DC-4A08-B8B8-A7242D78429E}"/>
              </a:ext>
            </a:extLst>
          </p:cNvPr>
          <p:cNvSpPr>
            <a:spLocks noGrp="1"/>
          </p:cNvSpPr>
          <p:nvPr>
            <p:ph type="body" sz="quarter" idx="10"/>
          </p:nvPr>
        </p:nvSpPr>
        <p:spPr>
          <a:xfrm>
            <a:off x="269169" y="1189177"/>
            <a:ext cx="11650488" cy="3681842"/>
          </a:xfrm>
        </p:spPr>
        <p:txBody>
          <a:bodyPr/>
          <a:lstStyle/>
          <a:p>
            <a:pPr marL="248152" marR="1093142" indent="-571500">
              <a:spcBef>
                <a:spcPts val="3569"/>
              </a:spcBef>
              <a:buFont typeface="Arial" panose="020B0604020202020204" pitchFamily="34" charset="0"/>
              <a:buChar char="•"/>
            </a:pPr>
            <a:r>
              <a:rPr lang="en-US" sz="3900" spc="-450" dirty="0">
                <a:solidFill>
                  <a:srgbClr val="FFFFFF"/>
                </a:solidFill>
                <a:cs typeface="Arial"/>
              </a:rPr>
              <a:t>.NET </a:t>
            </a:r>
            <a:r>
              <a:rPr lang="en-US" sz="3900" spc="-220" dirty="0">
                <a:solidFill>
                  <a:srgbClr val="FFFFFF"/>
                </a:solidFill>
                <a:cs typeface="Arial"/>
              </a:rPr>
              <a:t>Standard </a:t>
            </a:r>
            <a:r>
              <a:rPr lang="en-US" sz="3900" spc="-229" dirty="0">
                <a:solidFill>
                  <a:srgbClr val="FFFFFF"/>
                </a:solidFill>
                <a:cs typeface="Arial"/>
              </a:rPr>
              <a:t>is </a:t>
            </a:r>
            <a:r>
              <a:rPr lang="en-US" sz="3900" spc="-340" dirty="0">
                <a:solidFill>
                  <a:srgbClr val="FFFFFF"/>
                </a:solidFill>
                <a:cs typeface="Arial"/>
              </a:rPr>
              <a:t>a </a:t>
            </a:r>
            <a:r>
              <a:rPr lang="en-US" sz="3900" spc="-140" dirty="0">
                <a:solidFill>
                  <a:srgbClr val="FFFFFF"/>
                </a:solidFill>
                <a:cs typeface="Arial"/>
              </a:rPr>
              <a:t>specification </a:t>
            </a:r>
            <a:r>
              <a:rPr lang="en-US" sz="3900" spc="-5" dirty="0">
                <a:solidFill>
                  <a:srgbClr val="FFFFFF"/>
                </a:solidFill>
                <a:cs typeface="Arial"/>
              </a:rPr>
              <a:t>that </a:t>
            </a:r>
            <a:r>
              <a:rPr lang="en-US" sz="3900" spc="-254" dirty="0">
                <a:solidFill>
                  <a:srgbClr val="FFFFFF"/>
                </a:solidFill>
                <a:cs typeface="Arial"/>
              </a:rPr>
              <a:t>covers  </a:t>
            </a:r>
            <a:r>
              <a:rPr lang="en-US" sz="3900" spc="-125" dirty="0">
                <a:solidFill>
                  <a:srgbClr val="FFFFFF"/>
                </a:solidFill>
                <a:cs typeface="Arial"/>
              </a:rPr>
              <a:t>which </a:t>
            </a:r>
            <a:r>
              <a:rPr lang="en-US" sz="3900" spc="-409" dirty="0">
                <a:solidFill>
                  <a:srgbClr val="FFFFFF"/>
                </a:solidFill>
                <a:cs typeface="Arial"/>
              </a:rPr>
              <a:t>APIs </a:t>
            </a:r>
            <a:r>
              <a:rPr lang="en-US" sz="3900" spc="-340" dirty="0">
                <a:solidFill>
                  <a:srgbClr val="FFFFFF"/>
                </a:solidFill>
                <a:cs typeface="Arial"/>
              </a:rPr>
              <a:t>a </a:t>
            </a:r>
            <a:r>
              <a:rPr lang="en-US" sz="3900" spc="-450" dirty="0">
                <a:solidFill>
                  <a:srgbClr val="FFFFFF"/>
                </a:solidFill>
                <a:cs typeface="Arial"/>
              </a:rPr>
              <a:t>.NET </a:t>
            </a:r>
            <a:r>
              <a:rPr lang="en-US" sz="3900" spc="-55" dirty="0">
                <a:solidFill>
                  <a:srgbClr val="FFFFFF"/>
                </a:solidFill>
                <a:cs typeface="Arial"/>
              </a:rPr>
              <a:t>platform </a:t>
            </a:r>
            <a:r>
              <a:rPr lang="en-US" sz="3900" spc="-320" dirty="0">
                <a:solidFill>
                  <a:srgbClr val="FFFFFF"/>
                </a:solidFill>
                <a:cs typeface="Arial"/>
              </a:rPr>
              <a:t>has </a:t>
            </a:r>
            <a:r>
              <a:rPr lang="en-US" sz="3900" spc="40" dirty="0">
                <a:solidFill>
                  <a:srgbClr val="FFFFFF"/>
                </a:solidFill>
                <a:cs typeface="Arial"/>
              </a:rPr>
              <a:t>to </a:t>
            </a:r>
            <a:r>
              <a:rPr lang="en-US" sz="3900" spc="-90" dirty="0">
                <a:solidFill>
                  <a:srgbClr val="FFFFFF"/>
                </a:solidFill>
                <a:cs typeface="Arial"/>
              </a:rPr>
              <a:t>implement.</a:t>
            </a:r>
            <a:endParaRPr lang="en-US" sz="3900" dirty="0">
              <a:solidFill>
                <a:srgbClr val="FFFFFF"/>
              </a:solidFill>
              <a:cs typeface="Arial"/>
            </a:endParaRPr>
          </a:p>
          <a:p>
            <a:pPr>
              <a:spcBef>
                <a:spcPts val="55"/>
              </a:spcBef>
              <a:buFont typeface="Arial" panose="020B0604020202020204" pitchFamily="34" charset="0"/>
              <a:buChar char="•"/>
            </a:pPr>
            <a:endParaRPr lang="en-US" sz="3900" dirty="0">
              <a:solidFill>
                <a:srgbClr val="FFFFFF"/>
              </a:solidFill>
              <a:cs typeface="Times New Roman"/>
            </a:endParaRPr>
          </a:p>
          <a:p>
            <a:pPr marL="248152" marR="1342622" indent="-571500">
              <a:buFont typeface="Arial" panose="020B0604020202020204" pitchFamily="34" charset="0"/>
              <a:buChar char="•"/>
            </a:pPr>
            <a:r>
              <a:rPr lang="en-US" sz="3900" spc="-450" dirty="0">
                <a:solidFill>
                  <a:srgbClr val="FFFFFF"/>
                </a:solidFill>
                <a:cs typeface="Arial"/>
              </a:rPr>
              <a:t>.NET </a:t>
            </a:r>
            <a:r>
              <a:rPr lang="en-US" sz="3900" spc="-300" dirty="0">
                <a:solidFill>
                  <a:srgbClr val="FFFFFF"/>
                </a:solidFill>
                <a:cs typeface="Arial"/>
              </a:rPr>
              <a:t>Core </a:t>
            </a:r>
            <a:r>
              <a:rPr lang="en-US" sz="3900" spc="-229" dirty="0">
                <a:solidFill>
                  <a:srgbClr val="FFFFFF"/>
                </a:solidFill>
                <a:cs typeface="Arial"/>
              </a:rPr>
              <a:t>is </a:t>
            </a:r>
            <a:r>
              <a:rPr lang="en-US" sz="3900" spc="-340" dirty="0">
                <a:solidFill>
                  <a:srgbClr val="FFFFFF"/>
                </a:solidFill>
                <a:cs typeface="Arial"/>
              </a:rPr>
              <a:t>a </a:t>
            </a:r>
            <a:r>
              <a:rPr lang="en-US" sz="3900" spc="-165" dirty="0">
                <a:solidFill>
                  <a:srgbClr val="FFFFFF"/>
                </a:solidFill>
                <a:cs typeface="Arial"/>
              </a:rPr>
              <a:t>concrete </a:t>
            </a:r>
            <a:r>
              <a:rPr lang="en-US" sz="3900" spc="-450" dirty="0">
                <a:solidFill>
                  <a:srgbClr val="FFFFFF"/>
                </a:solidFill>
                <a:cs typeface="Arial"/>
              </a:rPr>
              <a:t>.NET </a:t>
            </a:r>
            <a:r>
              <a:rPr lang="en-US" sz="3900" spc="-55" dirty="0">
                <a:solidFill>
                  <a:srgbClr val="FFFFFF"/>
                </a:solidFill>
                <a:cs typeface="Arial"/>
              </a:rPr>
              <a:t>platform </a:t>
            </a:r>
            <a:r>
              <a:rPr lang="en-US" sz="3900" spc="-204" dirty="0">
                <a:solidFill>
                  <a:srgbClr val="FFFFFF"/>
                </a:solidFill>
                <a:cs typeface="Arial"/>
              </a:rPr>
              <a:t>and  </a:t>
            </a:r>
            <a:r>
              <a:rPr lang="en-US" sz="3900" spc="-130" dirty="0">
                <a:solidFill>
                  <a:srgbClr val="FFFFFF"/>
                </a:solidFill>
                <a:cs typeface="Arial"/>
              </a:rPr>
              <a:t>implements </a:t>
            </a:r>
            <a:r>
              <a:rPr lang="en-US" sz="3900" spc="-45" dirty="0">
                <a:solidFill>
                  <a:srgbClr val="FFFFFF"/>
                </a:solidFill>
                <a:cs typeface="Arial"/>
              </a:rPr>
              <a:t>the </a:t>
            </a:r>
            <a:r>
              <a:rPr lang="en-US" sz="3900" spc="-450" dirty="0">
                <a:solidFill>
                  <a:srgbClr val="FFFFFF"/>
                </a:solidFill>
                <a:cs typeface="Arial"/>
              </a:rPr>
              <a:t>.NET</a:t>
            </a:r>
            <a:r>
              <a:rPr lang="en-US" sz="3900" spc="-545" dirty="0">
                <a:solidFill>
                  <a:srgbClr val="FFFFFF"/>
                </a:solidFill>
                <a:cs typeface="Arial"/>
              </a:rPr>
              <a:t> </a:t>
            </a:r>
            <a:r>
              <a:rPr lang="en-US" sz="3900" spc="-210" dirty="0">
                <a:solidFill>
                  <a:srgbClr val="FFFFFF"/>
                </a:solidFill>
                <a:cs typeface="Arial"/>
              </a:rPr>
              <a:t>Standard.</a:t>
            </a:r>
            <a:endParaRPr lang="en-US" sz="3900" dirty="0">
              <a:solidFill>
                <a:srgbClr val="FFFFFF"/>
              </a:solidFill>
              <a:cs typeface="Arial"/>
            </a:endParaRPr>
          </a:p>
          <a:p>
            <a:endParaRPr lang="en-US" dirty="0"/>
          </a:p>
        </p:txBody>
      </p:sp>
      <p:sp>
        <p:nvSpPr>
          <p:cNvPr id="3" name="Title 2">
            <a:extLst>
              <a:ext uri="{FF2B5EF4-FFF2-40B4-BE49-F238E27FC236}">
                <a16:creationId xmlns:a16="http://schemas.microsoft.com/office/drawing/2014/main" id="{78B4E8AF-C41F-418F-B21E-B5112F3D296A}"/>
              </a:ext>
            </a:extLst>
          </p:cNvPr>
          <p:cNvSpPr>
            <a:spLocks noGrp="1"/>
          </p:cNvSpPr>
          <p:nvPr>
            <p:ph type="title"/>
          </p:nvPr>
        </p:nvSpPr>
        <p:spPr/>
        <p:txBody>
          <a:bodyPr/>
          <a:lstStyle/>
          <a:p>
            <a:r>
              <a:rPr lang="en-US" sz="4800" spc="-200" dirty="0">
                <a:solidFill>
                  <a:srgbClr val="FFFFFF"/>
                </a:solidFill>
                <a:cs typeface="Arial"/>
              </a:rPr>
              <a:t>How </a:t>
            </a:r>
            <a:r>
              <a:rPr lang="en-US" sz="4800" spc="-225" dirty="0">
                <a:solidFill>
                  <a:srgbClr val="FFFFFF"/>
                </a:solidFill>
                <a:cs typeface="Arial"/>
              </a:rPr>
              <a:t>is </a:t>
            </a:r>
            <a:r>
              <a:rPr lang="en-US" sz="4800" spc="-440" dirty="0">
                <a:solidFill>
                  <a:srgbClr val="FFFFFF"/>
                </a:solidFill>
                <a:cs typeface="Arial"/>
              </a:rPr>
              <a:t>.NET </a:t>
            </a:r>
            <a:r>
              <a:rPr lang="en-US" sz="4800" spc="-225" dirty="0">
                <a:solidFill>
                  <a:srgbClr val="FFFFFF"/>
                </a:solidFill>
                <a:cs typeface="Arial"/>
              </a:rPr>
              <a:t>Standard </a:t>
            </a:r>
            <a:r>
              <a:rPr lang="en-US" sz="4800" spc="-50" dirty="0">
                <a:solidFill>
                  <a:srgbClr val="FFFFFF"/>
                </a:solidFill>
                <a:cs typeface="Arial"/>
              </a:rPr>
              <a:t>different </a:t>
            </a:r>
            <a:r>
              <a:rPr lang="en-US" sz="4800" spc="-45" dirty="0">
                <a:solidFill>
                  <a:srgbClr val="FFFFFF"/>
                </a:solidFill>
                <a:cs typeface="Arial"/>
              </a:rPr>
              <a:t>from </a:t>
            </a:r>
            <a:r>
              <a:rPr lang="en-US" sz="4800" spc="-450" dirty="0">
                <a:solidFill>
                  <a:srgbClr val="FFFFFF"/>
                </a:solidFill>
                <a:cs typeface="Arial"/>
              </a:rPr>
              <a:t>.NET</a:t>
            </a:r>
            <a:r>
              <a:rPr lang="en-US" sz="4800" spc="-465" dirty="0">
                <a:solidFill>
                  <a:srgbClr val="FFFFFF"/>
                </a:solidFill>
                <a:cs typeface="Arial"/>
              </a:rPr>
              <a:t> </a:t>
            </a:r>
            <a:r>
              <a:rPr lang="en-US" sz="4800" spc="-325" dirty="0">
                <a:solidFill>
                  <a:srgbClr val="FFFFFF"/>
                </a:solidFill>
                <a:cs typeface="Arial"/>
              </a:rPr>
              <a:t>Core?</a:t>
            </a:r>
            <a:br>
              <a:rPr lang="en-US" sz="4800" spc="-325" dirty="0">
                <a:solidFill>
                  <a:srgbClr val="FFFFFF"/>
                </a:solidFill>
                <a:cs typeface="Arial"/>
              </a:rPr>
            </a:br>
            <a:endParaRPr lang="en-US" sz="4800" dirty="0">
              <a:solidFill>
                <a:srgbClr val="FFFFFF"/>
              </a:solidFill>
            </a:endParaRPr>
          </a:p>
        </p:txBody>
      </p:sp>
    </p:spTree>
    <p:extLst>
      <p:ext uri="{BB962C8B-B14F-4D97-AF65-F5344CB8AC3E}">
        <p14:creationId xmlns:p14="http://schemas.microsoft.com/office/powerpoint/2010/main" val="777391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 Standard 2.0</a:t>
            </a:r>
          </a:p>
        </p:txBody>
      </p:sp>
      <p:sp>
        <p:nvSpPr>
          <p:cNvPr id="6" name="Text Placeholder 5"/>
          <p:cNvSpPr>
            <a:spLocks noGrp="1"/>
          </p:cNvSpPr>
          <p:nvPr>
            <p:ph type="body" sz="quarter" idx="10"/>
          </p:nvPr>
        </p:nvSpPr>
        <p:spPr>
          <a:xfrm>
            <a:off x="269170" y="1457401"/>
            <a:ext cx="8512520" cy="1413722"/>
          </a:xfrm>
        </p:spPr>
        <p:txBody>
          <a:bodyPr/>
          <a:lstStyle/>
          <a:p>
            <a:pPr marL="0" indent="0">
              <a:spcBef>
                <a:spcPts val="2940"/>
              </a:spcBef>
              <a:buNone/>
            </a:pPr>
            <a:r>
              <a:rPr lang="en-US" dirty="0">
                <a:solidFill>
                  <a:schemeClr val="tx1"/>
                </a:solidFill>
              </a:rPr>
              <a:t>Has much bigger API surface</a:t>
            </a:r>
          </a:p>
          <a:p>
            <a:pPr marL="106425" lvl="1" indent="-342900">
              <a:spcBef>
                <a:spcPts val="784"/>
              </a:spcBef>
              <a:buFont typeface="Arial" panose="020B0604020202020204" pitchFamily="34" charset="0"/>
              <a:buChar char="•"/>
            </a:pPr>
            <a:r>
              <a:rPr lang="en-US" sz="1960" dirty="0">
                <a:solidFill>
                  <a:schemeClr val="tx1"/>
                </a:solidFill>
              </a:rPr>
              <a:t>Extended to cover intersection between .NET Framework and Xamarin</a:t>
            </a:r>
          </a:p>
          <a:p>
            <a:pPr marL="106425" lvl="1" indent="-342900">
              <a:spcBef>
                <a:spcPts val="784"/>
              </a:spcBef>
              <a:buFont typeface="Arial" panose="020B0604020202020204" pitchFamily="34" charset="0"/>
              <a:buChar char="•"/>
            </a:pPr>
            <a:r>
              <a:rPr lang="en-US" sz="1960" dirty="0">
                <a:solidFill>
                  <a:schemeClr val="tx1"/>
                </a:solidFill>
              </a:rPr>
              <a:t>Also makes .NET Core 2.0 bigger as it implements .NET Standard 2.0</a:t>
            </a:r>
          </a:p>
        </p:txBody>
      </p:sp>
      <p:sp>
        <p:nvSpPr>
          <p:cNvPr id="2" name="TextBox 1"/>
          <p:cNvSpPr txBox="1"/>
          <p:nvPr/>
        </p:nvSpPr>
        <p:spPr>
          <a:xfrm>
            <a:off x="8872575" y="387709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182807" tIns="146246" rIns="182807" bIns="146246" rtlCol="0">
            <a:noAutofit/>
          </a:bodyPr>
          <a:lstStyle/>
          <a:p>
            <a:pPr defTabSz="914128">
              <a:lnSpc>
                <a:spcPct val="90000"/>
              </a:lnSpc>
              <a:spcBef>
                <a:spcPts val="588"/>
              </a:spcBef>
              <a:defRPr/>
            </a:pPr>
            <a:r>
              <a:rPr lang="en-US" sz="7841" spc="-294" dirty="0">
                <a:solidFill>
                  <a:schemeClr val="tx1"/>
                </a:solidFill>
                <a:latin typeface="Segoe UI Light"/>
              </a:rPr>
              <a:t>~70%</a:t>
            </a:r>
          </a:p>
          <a:p>
            <a:pPr defTabSz="914128">
              <a:lnSpc>
                <a:spcPct val="90000"/>
              </a:lnSpc>
              <a:spcBef>
                <a:spcPts val="588"/>
              </a:spcBef>
              <a:defRPr/>
            </a:pPr>
            <a:r>
              <a:rPr lang="en-US" sz="1960" dirty="0">
                <a:solidFill>
                  <a:schemeClr val="tx1"/>
                </a:solidFill>
                <a:latin typeface="Segoe UI Semilight"/>
              </a:rPr>
              <a:t>of </a:t>
            </a:r>
            <a:r>
              <a:rPr lang="en-US" sz="1960" dirty="0" err="1">
                <a:solidFill>
                  <a:schemeClr val="tx1"/>
                </a:solidFill>
                <a:latin typeface="Segoe UI Semilight"/>
              </a:rPr>
              <a:t>NuGet</a:t>
            </a:r>
            <a:r>
              <a:rPr lang="en-US" sz="1960" dirty="0">
                <a:solidFill>
                  <a:schemeClr val="tx1"/>
                </a:solidFill>
                <a:latin typeface="Segoe UI Semilight"/>
              </a:rPr>
              <a:t> packages</a:t>
            </a:r>
          </a:p>
          <a:p>
            <a:pPr defTabSz="914128">
              <a:lnSpc>
                <a:spcPct val="90000"/>
              </a:lnSpc>
              <a:spcBef>
                <a:spcPts val="588"/>
              </a:spcBef>
              <a:defRPr/>
            </a:pPr>
            <a:r>
              <a:rPr lang="en-US" sz="1960" dirty="0">
                <a:solidFill>
                  <a:schemeClr val="tx1"/>
                </a:solidFill>
                <a:latin typeface="Segoe UI Semilight"/>
              </a:rPr>
              <a:t>are API compatible</a:t>
            </a:r>
          </a:p>
        </p:txBody>
      </p:sp>
      <p:sp>
        <p:nvSpPr>
          <p:cNvPr id="7" name="TextBox 6"/>
          <p:cNvSpPr txBox="1"/>
          <p:nvPr/>
        </p:nvSpPr>
        <p:spPr>
          <a:xfrm>
            <a:off x="8872575" y="145740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182807" tIns="146246" rIns="182807" bIns="146246" rtlCol="0">
            <a:noAutofit/>
          </a:bodyPr>
          <a:lstStyle/>
          <a:p>
            <a:pPr defTabSz="914128">
              <a:lnSpc>
                <a:spcPct val="90000"/>
              </a:lnSpc>
              <a:spcBef>
                <a:spcPts val="588"/>
              </a:spcBef>
              <a:defRPr/>
            </a:pPr>
            <a:r>
              <a:rPr lang="en-US" sz="7841" spc="-294">
                <a:solidFill>
                  <a:schemeClr val="tx1"/>
                </a:solidFill>
                <a:latin typeface="Segoe UI Light"/>
              </a:rPr>
              <a:t>+20K</a:t>
            </a:r>
          </a:p>
          <a:p>
            <a:pPr defTabSz="914128">
              <a:lnSpc>
                <a:spcPct val="90000"/>
              </a:lnSpc>
              <a:spcBef>
                <a:spcPts val="588"/>
              </a:spcBef>
              <a:defRPr/>
            </a:pPr>
            <a:r>
              <a:rPr lang="en-US" sz="1960">
                <a:solidFill>
                  <a:schemeClr val="tx1"/>
                </a:solidFill>
                <a:latin typeface="Segoe UI Semilight"/>
              </a:rPr>
              <a:t>More APIs than</a:t>
            </a:r>
          </a:p>
          <a:p>
            <a:pPr defTabSz="914128">
              <a:lnSpc>
                <a:spcPct val="90000"/>
              </a:lnSpc>
              <a:spcBef>
                <a:spcPts val="588"/>
              </a:spcBef>
              <a:defRPr/>
            </a:pPr>
            <a:r>
              <a:rPr lang="en-US" sz="1960">
                <a:solidFill>
                  <a:schemeClr val="tx1"/>
                </a:solidFill>
                <a:latin typeface="Segoe UI Semilight"/>
              </a:rPr>
              <a:t>.NET Standard 1.x</a:t>
            </a:r>
          </a:p>
        </p:txBody>
      </p:sp>
      <p:sp>
        <p:nvSpPr>
          <p:cNvPr id="8" name="Text Placeholder 5"/>
          <p:cNvSpPr txBox="1">
            <a:spLocks/>
          </p:cNvSpPr>
          <p:nvPr/>
        </p:nvSpPr>
        <p:spPr>
          <a:xfrm>
            <a:off x="269169" y="3877091"/>
            <a:ext cx="8512521" cy="1791814"/>
          </a:xfrm>
          <a:prstGeom prst="rect">
            <a:avLst/>
          </a:prstGeom>
        </p:spPr>
        <p:txBody>
          <a:bodyPr vert="horz" wrap="square" lIns="143391" tIns="89619" rIns="143391" bIns="89619"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spcBef>
                <a:spcPts val="2940"/>
              </a:spcBef>
              <a:defRPr/>
            </a:pPr>
            <a:r>
              <a:rPr lang="en-US" sz="3528" dirty="0">
                <a:solidFill>
                  <a:schemeClr val="tx1"/>
                </a:solidFill>
                <a:latin typeface="Segoe UI Light"/>
              </a:rPr>
              <a:t>Can reference .NET Framework libraries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Compatibility shim allows referencing existing .NET Framework binaries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No recompile required – also covers existing NuGet packages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Limited to libraries that only use APIs that are available for .NET Standard</a:t>
            </a:r>
          </a:p>
        </p:txBody>
      </p:sp>
    </p:spTree>
    <p:extLst>
      <p:ext uri="{BB962C8B-B14F-4D97-AF65-F5344CB8AC3E}">
        <p14:creationId xmlns:p14="http://schemas.microsoft.com/office/powerpoint/2010/main" val="96847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br>
              <a:rPr lang="en-US" dirty="0">
                <a:solidFill>
                  <a:schemeClr val="bg1"/>
                </a:solidFill>
              </a:rPr>
            </a:br>
            <a:endParaRPr lang="en-US" dirty="0">
              <a:solidFill>
                <a:schemeClr val="bg1"/>
              </a:solidFill>
            </a:endParaRP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APIs in .NET Standard 2.0</a:t>
            </a:r>
          </a:p>
        </p:txBody>
      </p:sp>
      <p:grpSp>
        <p:nvGrpSpPr>
          <p:cNvPr id="14" name="Group 13"/>
          <p:cNvGrpSpPr/>
          <p:nvPr/>
        </p:nvGrpSpPr>
        <p:grpSpPr>
          <a:xfrm>
            <a:off x="269171" y="5669455"/>
            <a:ext cx="8511310" cy="633460"/>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Primitives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Collections</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Reflection</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Interop</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Linq</a:t>
              </a:r>
              <a:endParaRPr lang="en-US" sz="1764" kern="0">
                <a:latin typeface="Segoe UI"/>
              </a:endParaRPr>
            </a:p>
          </p:txBody>
        </p:sp>
      </p:grpSp>
      <p:grpSp>
        <p:nvGrpSpPr>
          <p:cNvPr id="13" name="Group 12"/>
          <p:cNvGrpSpPr/>
          <p:nvPr/>
        </p:nvGrpSpPr>
        <p:grpSpPr>
          <a:xfrm>
            <a:off x="269171" y="4827046"/>
            <a:ext cx="8511310" cy="633460"/>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Threads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Thread Pool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Tasks</a:t>
              </a:r>
              <a:endParaRPr lang="en-US" sz="1764" kern="0">
                <a:latin typeface="Segoe UI"/>
              </a:endParaRPr>
            </a:p>
          </p:txBody>
        </p:sp>
      </p:grpSp>
      <p:grpSp>
        <p:nvGrpSpPr>
          <p:cNvPr id="12" name="Group 11"/>
          <p:cNvGrpSpPr/>
          <p:nvPr/>
        </p:nvGrpSpPr>
        <p:grpSpPr>
          <a:xfrm>
            <a:off x="269171" y="3984634"/>
            <a:ext cx="8511310" cy="633460"/>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Files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Compression</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MMF</a:t>
              </a:r>
              <a:endParaRPr lang="en-US" sz="1764" kern="0">
                <a:latin typeface="Segoe UI"/>
              </a:endParaRPr>
            </a:p>
          </p:txBody>
        </p:sp>
      </p:grpSp>
      <p:grpSp>
        <p:nvGrpSpPr>
          <p:cNvPr id="11" name="Group 10"/>
          <p:cNvGrpSpPr/>
          <p:nvPr/>
        </p:nvGrpSpPr>
        <p:grpSpPr>
          <a:xfrm>
            <a:off x="269171" y="3142223"/>
            <a:ext cx="8511310" cy="633460"/>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Sockets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HTTP</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Mail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WebSockets</a:t>
              </a:r>
              <a:endParaRPr lang="en-US" sz="1764" kern="0">
                <a:latin typeface="Segoe UI"/>
              </a:endParaRPr>
            </a:p>
          </p:txBody>
        </p:sp>
      </p:grpSp>
      <p:grpSp>
        <p:nvGrpSpPr>
          <p:cNvPr id="10" name="Group 9"/>
          <p:cNvGrpSpPr/>
          <p:nvPr/>
        </p:nvGrpSpPr>
        <p:grpSpPr>
          <a:xfrm>
            <a:off x="269171" y="2299812"/>
            <a:ext cx="8511310" cy="633460"/>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BinaryFormatter</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Data </a:t>
              </a:r>
              <a:r>
                <a:rPr lang="fr-FR" sz="1764" kern="0" err="1">
                  <a:latin typeface="Segoe UI"/>
                </a:rPr>
                <a:t>Contract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a:t>
              </a:r>
              <a:endParaRPr lang="en-US" sz="1764" kern="0">
                <a:latin typeface="Segoe UI"/>
              </a:endParaRPr>
            </a:p>
          </p:txBody>
        </p:sp>
      </p:grpSp>
      <p:grpSp>
        <p:nvGrpSpPr>
          <p:cNvPr id="9" name="Group 8"/>
          <p:cNvGrpSpPr/>
          <p:nvPr/>
        </p:nvGrpSpPr>
        <p:grpSpPr>
          <a:xfrm>
            <a:off x="269171" y="1457401"/>
            <a:ext cx="8511310" cy="633460"/>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XLinq</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 Document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XPath</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Schema</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XSL</a:t>
              </a:r>
              <a:endParaRPr lang="en-US" sz="1764" kern="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69" y="2084728"/>
            <a:ext cx="9856549" cy="1076882"/>
          </a:xfrm>
        </p:spPr>
        <p:txBody>
          <a:bodyPr/>
          <a:lstStyle/>
          <a:p>
            <a:r>
              <a:rPr lang="en-US" sz="6469"/>
              <a:t>Demo: .NET Standard</a:t>
            </a:r>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p:nvPr>
        </p:nvSpPr>
        <p:spPr>
          <a:xfrm>
            <a:off x="269170" y="289512"/>
            <a:ext cx="11652805" cy="899665"/>
          </a:xfrm>
        </p:spPr>
        <p:txBody>
          <a:bodyPr>
            <a:normAutofit/>
          </a:bodyPr>
          <a:lstStyle/>
          <a:p>
            <a:r>
              <a:rPr lang="en-US" sz="3599" dirty="0">
                <a:latin typeface="+mj-lt"/>
              </a:rPr>
              <a:t>.NET Growth in Visual Studio</a:t>
            </a:r>
          </a:p>
        </p:txBody>
      </p:sp>
      <p:sp>
        <p:nvSpPr>
          <p:cNvPr id="4" name="Content Placeholder 3">
            <a:extLst>
              <a:ext uri="{FF2B5EF4-FFF2-40B4-BE49-F238E27FC236}">
                <a16:creationId xmlns:a16="http://schemas.microsoft.com/office/drawing/2014/main" id="{CE5830FD-E32A-4CB4-83B0-2568CB2D5685}"/>
              </a:ext>
            </a:extLst>
          </p:cNvPr>
          <p:cNvSpPr>
            <a:spLocks noGrp="1"/>
          </p:cNvSpPr>
          <p:nvPr>
            <p:ph idx="4294967295"/>
          </p:nvPr>
        </p:nvSpPr>
        <p:spPr>
          <a:xfrm>
            <a:off x="0" y="1360506"/>
            <a:ext cx="12188825" cy="431800"/>
          </a:xfrm>
        </p:spPr>
        <p:txBody>
          <a:bodyPr/>
          <a:lstStyle/>
          <a:p>
            <a:pPr marL="0" indent="0" algn="ctr">
              <a:buNone/>
            </a:pPr>
            <a:r>
              <a:rPr lang="en-US" sz="2799" b="1" dirty="0">
                <a:latin typeface="+mn-lt"/>
              </a:rPr>
              <a:t>+1 million </a:t>
            </a:r>
            <a:r>
              <a:rPr lang="en-US" sz="2799" dirty="0">
                <a:latin typeface="+mn-lt"/>
              </a:rPr>
              <a:t>new monthly active .NET developers in last year!</a:t>
            </a:r>
          </a:p>
        </p:txBody>
      </p:sp>
      <p:graphicFrame>
        <p:nvGraphicFramePr>
          <p:cNvPr id="5" name="Chart 4">
            <a:extLst>
              <a:ext uri="{FF2B5EF4-FFF2-40B4-BE49-F238E27FC236}">
                <a16:creationId xmlns:a16="http://schemas.microsoft.com/office/drawing/2014/main" id="{7B679348-E93E-4360-9B73-E853F9149C15}"/>
              </a:ext>
            </a:extLst>
          </p:cNvPr>
          <p:cNvGraphicFramePr>
            <a:graphicFrameLocks/>
          </p:cNvGraphicFramePr>
          <p:nvPr>
            <p:extLst/>
          </p:nvPr>
        </p:nvGraphicFramePr>
        <p:xfrm>
          <a:off x="2854851" y="2223116"/>
          <a:ext cx="6479122" cy="3989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77670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Fragmentation</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Open source momentum</a:t>
            </a:r>
          </a:p>
        </p:txBody>
      </p:sp>
      <p:sp>
        <p:nvSpPr>
          <p:cNvPr id="12" name="TextBox 11"/>
          <p:cNvSpPr txBox="1"/>
          <p:nvPr/>
        </p:nvSpPr>
        <p:spPr>
          <a:xfrm>
            <a:off x="1125416" y="6177815"/>
            <a:ext cx="9284576" cy="597359"/>
          </a:xfrm>
          <a:prstGeom prst="rect">
            <a:avLst/>
          </a:prstGeom>
          <a:noFill/>
        </p:spPr>
        <p:txBody>
          <a:bodyPr wrap="square" lIns="179238" tIns="143391" rIns="179238" bIns="143391"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19,000+ Community Contributions from 3700+ Companies outside Microsoft</a:t>
            </a:r>
          </a:p>
        </p:txBody>
      </p:sp>
      <p:sp>
        <p:nvSpPr>
          <p:cNvPr id="4" name="TextBox 3"/>
          <p:cNvSpPr txBox="1"/>
          <p:nvPr/>
        </p:nvSpPr>
        <p:spPr>
          <a:xfrm>
            <a:off x="269170" y="1457401"/>
            <a:ext cx="3185213" cy="561064"/>
          </a:xfrm>
          <a:prstGeom prst="rect">
            <a:avLst/>
          </a:prstGeom>
          <a:noFill/>
        </p:spPr>
        <p:txBody>
          <a:bodyPr wrap="none" lIns="179238" tIns="143391" rIns="179238" bIns="143391" rtlCol="0">
            <a:spAutoFit/>
          </a:bodyPr>
          <a:lstStyle/>
          <a:p>
            <a:pPr marL="0" marR="0" lvl="0" indent="0" algn="l" defTabSz="914128"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a:ln>
                  <a:noFill/>
                </a:ln>
                <a:solidFill>
                  <a:srgbClr val="FFFFFF"/>
                </a:solidFill>
                <a:effectLst/>
                <a:uLnTx/>
                <a:uFillTx/>
                <a:latin typeface="Segoe UI Semilight"/>
                <a:ea typeface="+mn-ea"/>
                <a:cs typeface="+mn-cs"/>
              </a:rPr>
              <a:t>Community PRs by month</a:t>
            </a:r>
          </a:p>
        </p:txBody>
      </p:sp>
      <p:graphicFrame>
        <p:nvGraphicFramePr>
          <p:cNvPr id="14" name="Chart 13">
            <a:extLst>
              <a:ext uri="{FF2B5EF4-FFF2-40B4-BE49-F238E27FC236}">
                <a16:creationId xmlns:a16="http://schemas.microsoft.com/office/drawing/2014/main" id="{523C4917-C7E8-4AED-A468-9802697C9372}"/>
              </a:ext>
            </a:extLst>
          </p:cNvPr>
          <p:cNvGraphicFramePr>
            <a:graphicFrameLocks/>
          </p:cNvGraphicFramePr>
          <p:nvPr>
            <p:extLst/>
          </p:nvPr>
        </p:nvGraphicFramePr>
        <p:xfrm>
          <a:off x="309178" y="1917408"/>
          <a:ext cx="10637144" cy="427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1851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230"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 name="Rectangle 13"/>
          <p:cNvSpPr/>
          <p:nvPr/>
        </p:nvSpPr>
        <p:spPr bwMode="auto">
          <a:xfrm>
            <a:off x="6139158"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.NET is active and growing</a:t>
            </a:r>
          </a:p>
        </p:txBody>
      </p:sp>
      <p:pic>
        <p:nvPicPr>
          <p:cNvPr id="4" name="Picture 3"/>
          <p:cNvPicPr>
            <a:picLocks noChangeAspect="1"/>
          </p:cNvPicPr>
          <p:nvPr/>
        </p:nvPicPr>
        <p:blipFill>
          <a:blip r:embed="rId3"/>
          <a:stretch>
            <a:fillRect/>
          </a:stretch>
        </p:blipFill>
        <p:spPr>
          <a:xfrm>
            <a:off x="417920" y="1631025"/>
            <a:ext cx="5015128" cy="3282327"/>
          </a:xfrm>
          <a:prstGeom prst="rect">
            <a:avLst/>
          </a:prstGeom>
        </p:spPr>
      </p:pic>
      <p:sp>
        <p:nvSpPr>
          <p:cNvPr id="5" name="TextBox 4"/>
          <p:cNvSpPr txBox="1"/>
          <p:nvPr/>
        </p:nvSpPr>
        <p:spPr>
          <a:xfrm>
            <a:off x="269232" y="5131745"/>
            <a:ext cx="4930033"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a:ln>
                  <a:noFill/>
                </a:ln>
                <a:solidFill>
                  <a:srgbClr val="FFFFFF"/>
                </a:solidFill>
                <a:effectLst/>
                <a:uLnTx/>
                <a:uFillTx/>
                <a:latin typeface="Segoe UI Semilight"/>
                <a:ea typeface="+mn-ea"/>
                <a:cs typeface="+mn-cs"/>
              </a:rPr>
              <a:t>.NET Core debuts at #3 most loved Framework on Stack Overflow Technology Survey 2017</a:t>
            </a:r>
          </a:p>
        </p:txBody>
      </p:sp>
      <p:sp>
        <p:nvSpPr>
          <p:cNvPr id="6" name="TextBox 5"/>
          <p:cNvSpPr txBox="1"/>
          <p:nvPr/>
        </p:nvSpPr>
        <p:spPr>
          <a:xfrm>
            <a:off x="269232" y="6153887"/>
            <a:ext cx="3853581" cy="411749"/>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8003" y="1618033"/>
            <a:ext cx="5322744" cy="1771221"/>
          </a:xfrm>
          <a:prstGeom prst="rect">
            <a:avLst/>
          </a:prstGeom>
        </p:spPr>
      </p:pic>
      <p:sp>
        <p:nvSpPr>
          <p:cNvPr id="13" name="TextBox 12"/>
          <p:cNvSpPr txBox="1"/>
          <p:nvPr/>
        </p:nvSpPr>
        <p:spPr>
          <a:xfrm>
            <a:off x="6139158" y="5131745"/>
            <a:ext cx="5780499"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Semilight"/>
                <a:ea typeface="+mn-ea"/>
                <a:cs typeface="+mn-cs"/>
              </a:rPr>
              <a:t>C# is #3 most popular language for desktop and web developers on Stack Overflow Technology Survey 2017</a:t>
            </a:r>
          </a:p>
        </p:txBody>
      </p:sp>
      <p:grpSp>
        <p:nvGrpSpPr>
          <p:cNvPr id="15" name="Group 14"/>
          <p:cNvGrpSpPr>
            <a:grpSpLocks noChangeAspect="1"/>
          </p:cNvGrpSpPr>
          <p:nvPr/>
        </p:nvGrpSpPr>
        <p:grpSpPr>
          <a:xfrm>
            <a:off x="1289815" y="3137125"/>
            <a:ext cx="221453" cy="222235"/>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p:cNvGrpSpPr>
            <a:grpSpLocks noChangeAspect="1"/>
          </p:cNvGrpSpPr>
          <p:nvPr/>
        </p:nvGrpSpPr>
        <p:grpSpPr>
          <a:xfrm>
            <a:off x="7683640" y="3147287"/>
            <a:ext cx="221453" cy="222235"/>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725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제목 1"/>
          <p:cNvSpPr>
            <a:spLocks noGrp="1"/>
          </p:cNvSpPr>
          <p:nvPr>
            <p:ph type="title"/>
          </p:nvPr>
        </p:nvSpPr>
        <p:spPr>
          <a:noFill/>
        </p:spPr>
        <p:txBody>
          <a:bodyPr/>
          <a:lstStyle/>
          <a:p>
            <a:r>
              <a:rPr lang="en-US" altLang="ko-KR" sz="4708" dirty="0">
                <a:solidFill>
                  <a:schemeClr val="tx1">
                    <a:lumMod val="95000"/>
                  </a:schemeClr>
                </a:solidFill>
              </a:rPr>
              <a:t>.NET Core Support on </a:t>
            </a:r>
            <a:r>
              <a:rPr lang="en-US" altLang="ko-KR" sz="4708" dirty="0" err="1">
                <a:solidFill>
                  <a:schemeClr val="tx1">
                    <a:lumMod val="95000"/>
                  </a:schemeClr>
                </a:solidFill>
              </a:rPr>
              <a:t>Tizen</a:t>
            </a:r>
            <a:endParaRPr lang="ko-KR" altLang="en-US" sz="4708" dirty="0">
              <a:solidFill>
                <a:schemeClr val="tx1">
                  <a:lumMod val="95000"/>
                </a:schemeClr>
              </a:solidFill>
            </a:endParaRPr>
          </a:p>
        </p:txBody>
      </p:sp>
      <p:sp>
        <p:nvSpPr>
          <p:cNvPr id="4" name="Text Placeholder 3"/>
          <p:cNvSpPr>
            <a:spLocks noGrp="1"/>
          </p:cNvSpPr>
          <p:nvPr>
            <p:ph type="body" sz="quarter" idx="11"/>
          </p:nvPr>
        </p:nvSpPr>
        <p:spPr>
          <a:xfrm>
            <a:off x="269170" y="1189177"/>
            <a:ext cx="11652805" cy="1956241"/>
          </a:xfrm>
        </p:spPr>
        <p:txBody>
          <a:bodyPr/>
          <a:lstStyle/>
          <a:p>
            <a:r>
              <a:rPr lang="en-US" altLang="ko-KR" sz="4000" dirty="0">
                <a:solidFill>
                  <a:schemeClr val="tx1"/>
                </a:solidFill>
              </a:rPr>
              <a:t>Build </a:t>
            </a:r>
            <a:r>
              <a:rPr lang="en-US" altLang="ko-KR" sz="4000" dirty="0" err="1">
                <a:solidFill>
                  <a:schemeClr val="tx1"/>
                </a:solidFill>
              </a:rPr>
              <a:t>Tizen</a:t>
            </a:r>
            <a:r>
              <a:rPr lang="en-US" altLang="ko-KR" sz="4000" dirty="0">
                <a:solidFill>
                  <a:schemeClr val="tx1"/>
                </a:solidFill>
              </a:rPr>
              <a:t> apps for mobile devices and TVs with .NET Core and </a:t>
            </a:r>
            <a:r>
              <a:rPr lang="en-US" altLang="ko-KR" sz="4000" dirty="0" err="1">
                <a:solidFill>
                  <a:schemeClr val="tx1"/>
                </a:solidFill>
              </a:rPr>
              <a:t>Xamarin.Forms</a:t>
            </a:r>
            <a:r>
              <a:rPr lang="en-US" altLang="ko-KR" sz="4000" dirty="0">
                <a:solidFill>
                  <a:schemeClr val="tx1"/>
                </a:solidFill>
              </a:rPr>
              <a:t> </a:t>
            </a:r>
          </a:p>
          <a:p>
            <a:endParaRPr lang="en-US" dirty="0">
              <a:solidFill>
                <a:schemeClr val="tx1"/>
              </a:solidFill>
            </a:endParaRPr>
          </a:p>
        </p:txBody>
      </p:sp>
      <p:grpSp>
        <p:nvGrpSpPr>
          <p:cNvPr id="28" name="그룹 21"/>
          <p:cNvGrpSpPr/>
          <p:nvPr/>
        </p:nvGrpSpPr>
        <p:grpSpPr>
          <a:xfrm>
            <a:off x="361342" y="2608418"/>
            <a:ext cx="11466141" cy="1217396"/>
            <a:chOff x="348557" y="4180678"/>
            <a:chExt cx="11470755" cy="1217886"/>
          </a:xfrm>
        </p:grpSpPr>
        <p:sp>
          <p:nvSpPr>
            <p:cNvPr id="29" name="Shape 137"/>
            <p:cNvSpPr/>
            <p:nvPr/>
          </p:nvSpPr>
          <p:spPr>
            <a:xfrm flipV="1">
              <a:off x="348557" y="4269725"/>
              <a:ext cx="11470755" cy="43841"/>
            </a:xfrm>
            <a:prstGeom prst="line">
              <a:avLst/>
            </a:prstGeom>
            <a:ln/>
          </p:spPr>
          <p:style>
            <a:lnRef idx="3">
              <a:schemeClr val="accent3"/>
            </a:lnRef>
            <a:fillRef idx="0">
              <a:schemeClr val="accent3"/>
            </a:fillRef>
            <a:effectRef idx="2">
              <a:schemeClr val="accent3"/>
            </a:effectRef>
            <a:fontRef idx="minor">
              <a:schemeClr val="tx1"/>
            </a:fontRef>
          </p:style>
          <p:txBody>
            <a:bodyPr lIns="45699" tIns="45699" rIns="45699" bIns="45699"/>
            <a:lstStyle/>
            <a:p>
              <a:pPr marL="0" marR="0" lvl="0" indent="0" algn="ctr" defTabSz="93237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dirty="0">
                <a:ln>
                  <a:noFill/>
                </a:ln>
                <a:solidFill>
                  <a:srgbClr val="FFFFFF">
                    <a:lumMod val="95000"/>
                  </a:srgbClr>
                </a:solidFill>
                <a:effectLst/>
                <a:uLnTx/>
                <a:uFillTx/>
                <a:latin typeface="Segoe UI Semilight"/>
                <a:ea typeface="+mn-ea"/>
                <a:cs typeface="+mn-cs"/>
              </a:endParaRPr>
            </a:p>
          </p:txBody>
        </p:sp>
        <p:sp>
          <p:nvSpPr>
            <p:cNvPr id="30" name="Shape 148"/>
            <p:cNvSpPr/>
            <p:nvPr/>
          </p:nvSpPr>
          <p:spPr>
            <a:xfrm>
              <a:off x="1343761" y="420561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1" name="Shape 140"/>
            <p:cNvSpPr/>
            <p:nvPr/>
          </p:nvSpPr>
          <p:spPr>
            <a:xfrm>
              <a:off x="896771" y="4487278"/>
              <a:ext cx="1106799"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#1</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2" name="Shape 144"/>
            <p:cNvSpPr/>
            <p:nvPr/>
          </p:nvSpPr>
          <p:spPr>
            <a:xfrm>
              <a:off x="926327" y="487206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Mobile </a:t>
              </a:r>
              <a:endPar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Nov 20</a:t>
              </a: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1</a:t>
              </a: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6</a:t>
              </a:r>
              <a:endParaRPr kumimoji="0" sz="1400" b="0" i="0" u="none" strike="noStrike" kern="1200" cap="none" spc="0" normalizeH="0" baseline="0" noProof="0" dirty="0">
                <a:ln>
                  <a:noFill/>
                </a:ln>
                <a:solidFill>
                  <a:srgbClr val="FFFFFF">
                    <a:lumMod val="95000"/>
                  </a:srgbClr>
                </a:solidFill>
                <a:effectLst/>
                <a:uLnTx/>
                <a:uFillTx/>
                <a:latin typeface="SamsungOne 400"/>
                <a:sym typeface="SamsungOne 400"/>
              </a:endParaRPr>
            </a:p>
          </p:txBody>
        </p:sp>
        <p:sp>
          <p:nvSpPr>
            <p:cNvPr id="33" name="Shape 148"/>
            <p:cNvSpPr/>
            <p:nvPr/>
          </p:nvSpPr>
          <p:spPr>
            <a:xfrm>
              <a:off x="3599278" y="420838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4" name="Shape 140"/>
            <p:cNvSpPr/>
            <p:nvPr/>
          </p:nvSpPr>
          <p:spPr>
            <a:xfrm>
              <a:off x="3186734" y="4490406"/>
              <a:ext cx="1163397"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Semilight"/>
                  <a:sym typeface="SamsungOne 300"/>
                </a:rPr>
                <a:t>Preview #2</a:t>
              </a:r>
              <a:endParaRPr kumimoji="0" sz="1600" b="0" i="0" u="none" strike="noStrike" kern="1200" cap="none" spc="0" normalizeH="0" baseline="0" noProof="0" dirty="0">
                <a:ln>
                  <a:noFill/>
                </a:ln>
                <a:solidFill>
                  <a:srgbClr val="FFFFFF">
                    <a:lumMod val="95000"/>
                  </a:srgbClr>
                </a:solidFill>
                <a:effectLst/>
                <a:uLnTx/>
                <a:uFillTx/>
                <a:latin typeface="Segoe UI Semilight"/>
                <a:sym typeface="SamsungOne 300"/>
              </a:endParaRPr>
            </a:p>
          </p:txBody>
        </p:sp>
        <p:sp>
          <p:nvSpPr>
            <p:cNvPr id="35" name="Shape 144"/>
            <p:cNvSpPr/>
            <p:nvPr/>
          </p:nvSpPr>
          <p:spPr>
            <a:xfrm>
              <a:off x="3181844" y="487483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Jan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36" name="Shape 148"/>
            <p:cNvSpPr/>
            <p:nvPr/>
          </p:nvSpPr>
          <p:spPr>
            <a:xfrm>
              <a:off x="5926834" y="4216702"/>
              <a:ext cx="169155" cy="19022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dirty="0">
                <a:ln>
                  <a:noFill/>
                </a:ln>
                <a:solidFill>
                  <a:srgbClr val="FFFFFF">
                    <a:lumMod val="95000"/>
                  </a:srgbClr>
                </a:solidFill>
                <a:effectLst/>
                <a:uLnTx/>
                <a:uFillTx/>
                <a:latin typeface="맑은 고딕"/>
                <a:ea typeface="맑은 고딕"/>
                <a:sym typeface="맑은 고딕"/>
              </a:endParaRPr>
            </a:p>
          </p:txBody>
        </p:sp>
        <p:sp>
          <p:nvSpPr>
            <p:cNvPr id="37" name="Shape 140"/>
            <p:cNvSpPr/>
            <p:nvPr/>
          </p:nvSpPr>
          <p:spPr>
            <a:xfrm>
              <a:off x="5462970" y="4492281"/>
              <a:ext cx="1163397"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Semilight"/>
                  <a:sym typeface="SamsungOne 300"/>
                </a:rPr>
                <a:t>Preview #3</a:t>
              </a:r>
              <a:endParaRPr kumimoji="0" sz="1600" b="1"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8" name="Shape 144"/>
            <p:cNvSpPr/>
            <p:nvPr/>
          </p:nvSpPr>
          <p:spPr>
            <a:xfrm>
              <a:off x="5442357" y="487206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Mar 2017</a:t>
              </a:r>
            </a:p>
          </p:txBody>
        </p:sp>
        <p:sp>
          <p:nvSpPr>
            <p:cNvPr id="39" name="Shape 148"/>
            <p:cNvSpPr/>
            <p:nvPr/>
          </p:nvSpPr>
          <p:spPr>
            <a:xfrm>
              <a:off x="8415104" y="4194533"/>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0" name="Shape 140"/>
            <p:cNvSpPr/>
            <p:nvPr/>
          </p:nvSpPr>
          <p:spPr>
            <a:xfrm>
              <a:off x="8011708" y="4476195"/>
              <a:ext cx="1022695"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#4</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1" name="Shape 144"/>
            <p:cNvSpPr/>
            <p:nvPr/>
          </p:nvSpPr>
          <p:spPr>
            <a:xfrm>
              <a:off x="7997670" y="4860978"/>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June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42" name="Shape 148"/>
            <p:cNvSpPr/>
            <p:nvPr/>
          </p:nvSpPr>
          <p:spPr>
            <a:xfrm>
              <a:off x="10753751" y="4180678"/>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3" name="Shape 140"/>
            <p:cNvSpPr/>
            <p:nvPr/>
          </p:nvSpPr>
          <p:spPr>
            <a:xfrm>
              <a:off x="10112372" y="4487278"/>
              <a:ext cx="1573160"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Official Release</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4" name="Shape 144"/>
            <p:cNvSpPr/>
            <p:nvPr/>
          </p:nvSpPr>
          <p:spPr>
            <a:xfrm>
              <a:off x="10336317" y="4847123"/>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End of </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201</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grpSp>
      <p:pic>
        <p:nvPicPr>
          <p:cNvPr id="45"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815" y="4466968"/>
            <a:ext cx="4383784" cy="2097209"/>
          </a:xfrm>
          <a:prstGeom prst="rect">
            <a:avLst/>
          </a:prstGeom>
          <a:ln>
            <a:solidFill>
              <a:srgbClr val="0957E9"/>
            </a:solidFill>
          </a:ln>
        </p:spPr>
      </p:pic>
      <p:pic>
        <p:nvPicPr>
          <p:cNvPr id="47" name="그림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5287" y="5169333"/>
            <a:ext cx="3273788" cy="1604633"/>
          </a:xfrm>
          <a:prstGeom prst="rect">
            <a:avLst/>
          </a:prstGeom>
        </p:spPr>
      </p:pic>
      <p:pic>
        <p:nvPicPr>
          <p:cNvPr id="48" name="그림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1437" y="4304973"/>
            <a:ext cx="1169218" cy="1877921"/>
          </a:xfrm>
          <a:prstGeom prst="rect">
            <a:avLst/>
          </a:prstGeom>
        </p:spPr>
      </p:pic>
      <p:sp>
        <p:nvSpPr>
          <p:cNvPr id="49" name="Rectangle 48"/>
          <p:cNvSpPr/>
          <p:nvPr/>
        </p:nvSpPr>
        <p:spPr>
          <a:xfrm>
            <a:off x="357779" y="4304974"/>
            <a:ext cx="6093549" cy="2305909"/>
          </a:xfrm>
          <a:prstGeom prst="rect">
            <a:avLst/>
          </a:prstGeom>
        </p:spPr>
        <p:txBody>
          <a:bodyPr>
            <a:spAutoFit/>
          </a:bodyPr>
          <a:lstStyle/>
          <a:p>
            <a:pPr marL="0" marR="0" lvl="0" indent="0" algn="l" defTabSz="932373" rtl="0" eaLnBrk="1" fontAlgn="auto" latinLnBrk="0" hangingPunct="1">
              <a:lnSpc>
                <a:spcPct val="100000"/>
              </a:lnSpc>
              <a:spcBef>
                <a:spcPts val="0"/>
              </a:spcBef>
              <a:spcAft>
                <a:spcPts val="0"/>
              </a:spcAft>
              <a:buClrTx/>
              <a:buSzTx/>
              <a:buFontTx/>
              <a:buNone/>
              <a:tabLst/>
              <a:defRPr/>
            </a:pPr>
            <a:r>
              <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rPr>
              <a:t>Visual Studio Tools for </a:t>
            </a:r>
            <a:r>
              <a:rPr kumimoji="0" lang="en-US" altLang="ko-KR" sz="3199" b="1"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endPar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Supports everything you need to </a:t>
            </a: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develop </a:t>
            </a:r>
            <a:r>
              <a:rPr kumimoji="0" lang="en-US" altLang="ko-KR" sz="3199" b="0"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 apps with .NET</a:t>
            </a:r>
          </a:p>
          <a:p>
            <a:pPr marL="224008" marR="0" lvl="1" indent="0" algn="l" defTabSz="932373" rtl="0" eaLnBrk="1" fontAlgn="auto" latinLnBrk="0" hangingPunct="1">
              <a:lnSpc>
                <a:spcPct val="100000"/>
              </a:lnSpc>
              <a:spcBef>
                <a:spcPts val="0"/>
              </a:spcBef>
              <a:spcAft>
                <a:spcPts val="0"/>
              </a:spcAft>
              <a:buClrTx/>
              <a:buSzTx/>
              <a:buFontTx/>
              <a:buNone/>
              <a:tabLst/>
              <a:defRPr/>
            </a:pPr>
            <a:endPar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https://developer.tizen.org/development/tizen-.net-preview/ </a:t>
            </a:r>
            <a:endParaRPr kumimoji="0" lang="ko-KR" altLang="en-US"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2349" y="56842"/>
            <a:ext cx="1338306" cy="1293956"/>
          </a:xfrm>
          <a:prstGeom prst="rect">
            <a:avLst/>
          </a:prstGeom>
        </p:spPr>
      </p:pic>
    </p:spTree>
    <p:extLst>
      <p:ext uri="{BB962C8B-B14F-4D97-AF65-F5344CB8AC3E}">
        <p14:creationId xmlns:p14="http://schemas.microsoft.com/office/powerpoint/2010/main" val="25231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Guidance - .NET Architecture</a:t>
            </a:r>
          </a:p>
        </p:txBody>
      </p:sp>
      <p:sp>
        <p:nvSpPr>
          <p:cNvPr id="3" name="Content Placeholder 2"/>
          <p:cNvSpPr>
            <a:spLocks noGrp="1"/>
          </p:cNvSpPr>
          <p:nvPr>
            <p:ph type="body" sz="quarter" idx="10"/>
          </p:nvPr>
        </p:nvSpPr>
        <p:spPr>
          <a:xfrm>
            <a:off x="269170" y="1457401"/>
            <a:ext cx="11652043" cy="3945552"/>
          </a:xfrm>
        </p:spPr>
        <p:txBody>
          <a:bodyPr/>
          <a:lstStyle/>
          <a:p>
            <a:pPr>
              <a:spcBef>
                <a:spcPts val="3528"/>
              </a:spcBef>
              <a:buFont typeface="Arial" panose="020B0604020202020204" pitchFamily="34" charset="0"/>
              <a:buChar char="•"/>
            </a:pPr>
            <a:r>
              <a:rPr lang="en-US" dirty="0">
                <a:solidFill>
                  <a:schemeClr val="tx1"/>
                </a:solidFill>
              </a:rPr>
              <a:t>Available </a:t>
            </a:r>
            <a:r>
              <a:rPr lang="en-US" dirty="0">
                <a:solidFill>
                  <a:schemeClr val="tx1"/>
                </a:solidFill>
                <a:latin typeface="Segoe UI Semibold" panose="020B0702040204020203" pitchFamily="34" charset="0"/>
                <a:cs typeface="Segoe UI Semibold" panose="020B0702040204020203" pitchFamily="34" charset="0"/>
              </a:rPr>
              <a:t>now</a:t>
            </a:r>
            <a:r>
              <a:rPr lang="en-US" dirty="0">
                <a:solidFill>
                  <a:schemeClr val="tx1"/>
                </a:solidFill>
              </a:rPr>
              <a:t> at: </a:t>
            </a:r>
            <a:r>
              <a:rPr lang="en-US" dirty="0">
                <a:solidFill>
                  <a:schemeClr val="tx1"/>
                </a:solidFill>
                <a:hlinkClick r:id="rId3"/>
              </a:rPr>
              <a:t>https://dot.net/architecture</a:t>
            </a:r>
            <a:r>
              <a:rPr lang="en-US" dirty="0">
                <a:solidFill>
                  <a:schemeClr val="tx1"/>
                </a:solidFill>
              </a:rPr>
              <a:t> </a:t>
            </a:r>
          </a:p>
          <a:p>
            <a:pPr>
              <a:spcBef>
                <a:spcPts val="5293"/>
              </a:spcBef>
              <a:buFont typeface="Arial" panose="020B0604020202020204" pitchFamily="34" charset="0"/>
              <a:buChar char="•"/>
            </a:pPr>
            <a:r>
              <a:rPr lang="en-US" dirty="0">
                <a:solidFill>
                  <a:schemeClr val="tx1"/>
                </a:solidFill>
              </a:rPr>
              <a:t>eBooks &amp; samples: Web, Containers, mobile</a:t>
            </a:r>
          </a:p>
          <a:p>
            <a:pPr>
              <a:spcBef>
                <a:spcPts val="2352"/>
              </a:spcBef>
              <a:buFont typeface="Arial" panose="020B0604020202020204" pitchFamily="34" charset="0"/>
              <a:buChar char="•"/>
            </a:pPr>
            <a:r>
              <a:rPr lang="en-US" dirty="0">
                <a:solidFill>
                  <a:schemeClr val="tx1"/>
                </a:solidFill>
              </a:rPr>
              <a:t>Patterns: Health checks, queueing</a:t>
            </a:r>
          </a:p>
          <a:p>
            <a:pPr>
              <a:spcBef>
                <a:spcPts val="5293"/>
              </a:spcBef>
              <a:buFont typeface="Arial" panose="020B0604020202020204" pitchFamily="34" charset="0"/>
              <a:buChar char="•"/>
            </a:pPr>
            <a:r>
              <a:rPr lang="en-US" dirty="0">
                <a:solidFill>
                  <a:schemeClr val="tx1"/>
                </a:solidFill>
              </a:rPr>
              <a:t>More books and patterns coming…</a:t>
            </a:r>
          </a:p>
        </p:txBody>
      </p:sp>
    </p:spTree>
    <p:extLst>
      <p:ext uri="{BB962C8B-B14F-4D97-AF65-F5344CB8AC3E}">
        <p14:creationId xmlns:p14="http://schemas.microsoft.com/office/powerpoint/2010/main" val="136379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84780" y="1380"/>
            <a:ext cx="6219264" cy="6855242"/>
          </a:xfrm>
          <a:prstGeom prst="rect">
            <a:avLst/>
          </a:prstGeom>
        </p:spPr>
      </p:pic>
    </p:spTree>
    <p:extLst>
      <p:ext uri="{BB962C8B-B14F-4D97-AF65-F5344CB8AC3E}">
        <p14:creationId xmlns:p14="http://schemas.microsoft.com/office/powerpoint/2010/main" val="459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6AD97F-452D-4EB5-A0E7-DBA136EA8DA9}"/>
              </a:ext>
            </a:extLst>
          </p:cNvPr>
          <p:cNvSpPr>
            <a:spLocks noGrp="1"/>
          </p:cNvSpPr>
          <p:nvPr>
            <p:ph type="title" idx="4294967295"/>
          </p:nvPr>
        </p:nvSpPr>
        <p:spPr>
          <a:xfrm>
            <a:off x="1631525" y="1521282"/>
            <a:ext cx="8925775" cy="3434145"/>
          </a:xfrm>
          <a:ln>
            <a:noFill/>
          </a:ln>
        </p:spPr>
        <p:txBody>
          <a:bodyPr/>
          <a:lstStyle/>
          <a:p>
            <a:pPr algn="ctr"/>
            <a:r>
              <a:rPr lang="en-US" sz="5998" b="1" dirty="0">
                <a:solidFill>
                  <a:schemeClr val="bg1"/>
                </a:solidFill>
              </a:rPr>
              <a:t>Announcing </a:t>
            </a:r>
            <a:br>
              <a:rPr lang="en-US" sz="5998" b="1" dirty="0">
                <a:solidFill>
                  <a:schemeClr val="bg1"/>
                </a:solidFill>
              </a:rPr>
            </a:br>
            <a:r>
              <a:rPr lang="en-US" sz="5998" b="1" dirty="0">
                <a:solidFill>
                  <a:schemeClr val="bg1"/>
                </a:solidFill>
              </a:rPr>
              <a:t>.NET Core 2.1</a:t>
            </a:r>
            <a:br>
              <a:rPr lang="en-US" sz="1999" b="1" dirty="0">
                <a:solidFill>
                  <a:schemeClr val="bg1"/>
                </a:solidFill>
              </a:rPr>
            </a:br>
            <a:br>
              <a:rPr lang="en-US" sz="1999" b="1" dirty="0">
                <a:solidFill>
                  <a:schemeClr val="bg1"/>
                </a:solidFill>
              </a:rPr>
            </a:br>
            <a:r>
              <a:rPr lang="en-US" dirty="0">
                <a:solidFill>
                  <a:schemeClr val="bg1"/>
                </a:solidFill>
              </a:rPr>
              <a:t>https://aka.ms/DotNetCore21</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7150394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sz="3599" dirty="0">
                <a:latin typeface="+mj-lt"/>
              </a:rPr>
              <a:t>.NET Core 2.1 Themes</a:t>
            </a:r>
          </a:p>
        </p:txBody>
      </p:sp>
      <p:sp>
        <p:nvSpPr>
          <p:cNvPr id="4" name="Content Placeholder 3">
            <a:extLst>
              <a:ext uri="{FF2B5EF4-FFF2-40B4-BE49-F238E27FC236}">
                <a16:creationId xmlns:a16="http://schemas.microsoft.com/office/drawing/2014/main" id="{484D01BC-907F-4873-A2DA-0A92F7A2A485}"/>
              </a:ext>
            </a:extLst>
          </p:cNvPr>
          <p:cNvSpPr>
            <a:spLocks noGrp="1"/>
          </p:cNvSpPr>
          <p:nvPr>
            <p:ph type="body" sz="quarter" idx="11"/>
          </p:nvPr>
        </p:nvSpPr>
        <p:spPr>
          <a:xfrm>
            <a:off x="269170" y="1189177"/>
            <a:ext cx="11652805" cy="3415422"/>
          </a:xfrm>
        </p:spPr>
        <p:txBody>
          <a:bodyPr/>
          <a:lstStyle/>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Build &amp; Runtime Performance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Close gaps in ASP.NET Core and EF Core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Improve compatibility with .NET Framework</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GDPR and Security</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Microservices and Azure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Internal Engineering System</a:t>
            </a:r>
          </a:p>
          <a:p>
            <a:endParaRPr lang="en-US" sz="2799" dirty="0">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686EC42F-9B9A-4990-AF84-C813474F369C}"/>
              </a:ext>
            </a:extLst>
          </p:cNvPr>
          <p:cNvSpPr txBox="1"/>
          <p:nvPr/>
        </p:nvSpPr>
        <p:spPr>
          <a:xfrm>
            <a:off x="-1" y="5344132"/>
            <a:ext cx="12188825" cy="1036937"/>
          </a:xfrm>
          <a:prstGeom prst="rect">
            <a:avLst/>
          </a:prstGeom>
          <a:noFill/>
        </p:spPr>
        <p:txBody>
          <a:bodyPr wrap="square" lIns="182832" tIns="146266" rIns="182832" bIns="146266" rtlCol="0">
            <a:spAutoFit/>
          </a:bodyPr>
          <a:lstStyle/>
          <a:p>
            <a:pPr marL="0" marR="0" lvl="0" indent="0" algn="ctr" defTabSz="914363" rtl="0" eaLnBrk="1" fontAlgn="auto" latinLnBrk="0" hangingPunct="1">
              <a:lnSpc>
                <a:spcPct val="90000"/>
              </a:lnSpc>
              <a:spcBef>
                <a:spcPts val="0"/>
              </a:spcBef>
              <a:spcAft>
                <a:spcPts val="600"/>
              </a:spcAft>
              <a:buClrTx/>
              <a:buSzTx/>
              <a:buFontTx/>
              <a:buNone/>
              <a:tabLst/>
              <a:defRPr/>
            </a:pPr>
            <a:r>
              <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Download .NET Core 2.1</a:t>
            </a:r>
          </a:p>
          <a:p>
            <a:pPr marL="0" marR="0" lvl="0" indent="0" algn="ctr" defTabSz="914363" rtl="0" eaLnBrk="1" fontAlgn="auto" latinLnBrk="0" hangingPunct="1">
              <a:lnSpc>
                <a:spcPct val="90000"/>
              </a:lnSpc>
              <a:spcBef>
                <a:spcPts val="0"/>
              </a:spcBef>
              <a:spcAft>
                <a:spcPts val="600"/>
              </a:spcAft>
              <a:buClrTx/>
              <a:buSzTx/>
              <a:buFontTx/>
              <a:buNone/>
              <a:tabLst/>
              <a:defRPr/>
            </a:pPr>
            <a:r>
              <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3"/>
              </a:rPr>
              <a:t>https://aka.ms/DotNetCore21</a:t>
            </a:r>
            <a:r>
              <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3AFF-1010-4F37-994F-4A08B1E67944}"/>
              </a:ext>
            </a:extLst>
          </p:cNvPr>
          <p:cNvSpPr>
            <a:spLocks noGrp="1"/>
          </p:cNvSpPr>
          <p:nvPr>
            <p:ph type="title"/>
          </p:nvPr>
        </p:nvSpPr>
        <p:spPr/>
        <p:txBody>
          <a:bodyPr/>
          <a:lstStyle/>
          <a:p>
            <a:r>
              <a:rPr lang="en-US" sz="3599" dirty="0">
                <a:latin typeface="+mj-lt"/>
              </a:rPr>
              <a:t>.NET Core 2.1 Tooling Performance</a:t>
            </a:r>
          </a:p>
        </p:txBody>
      </p:sp>
      <p:grpSp>
        <p:nvGrpSpPr>
          <p:cNvPr id="7" name="Group 6">
            <a:extLst>
              <a:ext uri="{FF2B5EF4-FFF2-40B4-BE49-F238E27FC236}">
                <a16:creationId xmlns:a16="http://schemas.microsoft.com/office/drawing/2014/main" id="{AA641295-BA38-431B-82D8-CA388394968F}"/>
              </a:ext>
            </a:extLst>
          </p:cNvPr>
          <p:cNvGrpSpPr/>
          <p:nvPr/>
        </p:nvGrpSpPr>
        <p:grpSpPr>
          <a:xfrm>
            <a:off x="2293987" y="1636761"/>
            <a:ext cx="7416232" cy="4414439"/>
            <a:chOff x="2294585" y="1636294"/>
            <a:chExt cx="7418164" cy="4415589"/>
          </a:xfrm>
        </p:grpSpPr>
        <p:graphicFrame>
          <p:nvGraphicFramePr>
            <p:cNvPr id="5" name="Chart 4">
              <a:extLst>
                <a:ext uri="{FF2B5EF4-FFF2-40B4-BE49-F238E27FC236}">
                  <a16:creationId xmlns:a16="http://schemas.microsoft.com/office/drawing/2014/main" id="{28A10C02-87DB-4968-956C-21AD4E00B576}"/>
                </a:ext>
              </a:extLst>
            </p:cNvPr>
            <p:cNvGraphicFramePr>
              <a:graphicFrameLocks/>
            </p:cNvGraphicFramePr>
            <p:nvPr>
              <p:extLst/>
            </p:nvPr>
          </p:nvGraphicFramePr>
          <p:xfrm>
            <a:off x="2479251" y="1636294"/>
            <a:ext cx="7233498" cy="441558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B58B223-4573-4597-954D-F8A55D9849AB}"/>
                </a:ext>
              </a:extLst>
            </p:cNvPr>
            <p:cNvSpPr txBox="1"/>
            <p:nvPr/>
          </p:nvSpPr>
          <p:spPr>
            <a:xfrm rot="16200000">
              <a:off x="1304076" y="3751755"/>
              <a:ext cx="2165684" cy="184666"/>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TIME IN SECONDS</a:t>
              </a:r>
            </a:p>
          </p:txBody>
        </p:sp>
      </p:grpSp>
    </p:spTree>
    <p:extLst>
      <p:ext uri="{BB962C8B-B14F-4D97-AF65-F5344CB8AC3E}">
        <p14:creationId xmlns:p14="http://schemas.microsoft.com/office/powerpoint/2010/main" val="27025545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6925"/>
            <a:ext cx="12188824" cy="20201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 is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003" y="5025467"/>
            <a:ext cx="10018817" cy="1643099"/>
          </a:xfrm>
          <a:prstGeom prst="rect">
            <a:avLst/>
          </a:prstGeom>
        </p:spPr>
        <p:txBody>
          <a:bodyPr wrap="square">
            <a:spAutoFit/>
          </a:bodyPr>
          <a:lstStyle/>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999"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9E49">
                    <a:lumMod val="40000"/>
                    <a:lumOff val="60000"/>
                  </a:srgbClr>
                </a:solidFill>
                <a:effectLst/>
                <a:uLnTx/>
                <a:uFillTx/>
                <a:latin typeface="Segoe UI" panose="020B0502040204020203" pitchFamily="34" charset="0"/>
                <a:ea typeface="+mn-ea"/>
                <a:cs typeface="Segoe UI" panose="020B0502040204020203" pitchFamily="34" charset="0"/>
              </a:rPr>
              <a:t>https://www.microsoft.com/net/customers</a:t>
            </a:r>
            <a:r>
              <a:rPr kumimoji="0" lang="en-US" sz="1999"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pic>
        <p:nvPicPr>
          <p:cNvPr id="8" name="Graphic 7">
            <a:extLst>
              <a:ext uri="{FF2B5EF4-FFF2-40B4-BE49-F238E27FC236}">
                <a16:creationId xmlns:a16="http://schemas.microsoft.com/office/drawing/2014/main" id="{1EC130E2-FB4D-4109-B2C5-4BFA510C4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0106" y="1091879"/>
            <a:ext cx="7106085" cy="3351927"/>
          </a:xfrm>
          <a:prstGeom prst="rect">
            <a:avLst/>
          </a:prstGeom>
        </p:spPr>
      </p:pic>
      <p:sp>
        <p:nvSpPr>
          <p:cNvPr id="6" name="Rectangle 5">
            <a:extLst>
              <a:ext uri="{FF2B5EF4-FFF2-40B4-BE49-F238E27FC236}">
                <a16:creationId xmlns:a16="http://schemas.microsoft.com/office/drawing/2014/main" id="{942E461A-95EE-49AD-B16C-AE7C4BE39B49}"/>
              </a:ext>
            </a:extLst>
          </p:cNvPr>
          <p:cNvSpPr/>
          <p:nvPr/>
        </p:nvSpPr>
        <p:spPr>
          <a:xfrm>
            <a:off x="-1" y="4345925"/>
            <a:ext cx="12188825" cy="276927"/>
          </a:xfrm>
          <a:prstGeom prst="rect">
            <a:avLst/>
          </a:prstGeom>
        </p:spPr>
        <p:txBody>
          <a:bodyPr wrap="square">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9999"/>
                </a:solidFill>
                <a:effectLst/>
                <a:uLnTx/>
                <a:uFillTx/>
                <a:latin typeface="Segoe UI"/>
                <a:ea typeface="+mn-ea"/>
                <a:cs typeface="+mn-cs"/>
              </a:rPr>
              <a:t>Data sourced from official tests available at </a:t>
            </a:r>
            <a:r>
              <a:rPr kumimoji="0" lang="en-US" sz="1200" b="0" i="0" u="sng" strike="noStrike" kern="1200" cap="none" spc="0" normalizeH="0" baseline="0" noProof="0" dirty="0" err="1">
                <a:ln>
                  <a:noFill/>
                </a:ln>
                <a:solidFill>
                  <a:srgbClr val="512BD4"/>
                </a:solidFill>
                <a:effectLst/>
                <a:uLnTx/>
                <a:uFillTx/>
                <a:latin typeface="Segoe UI"/>
                <a:ea typeface="+mn-ea"/>
                <a:cs typeface="+mn-cs"/>
                <a:hlinkClick r:id="rId5"/>
              </a:rPr>
              <a:t>TechEmpower</a:t>
            </a:r>
            <a:r>
              <a:rPr kumimoji="0" lang="en-US" sz="1200" b="0" i="0" u="sng" strike="noStrike" kern="1200" cap="none" spc="0" normalizeH="0" baseline="0" noProof="0" dirty="0">
                <a:ln>
                  <a:noFill/>
                </a:ln>
                <a:solidFill>
                  <a:srgbClr val="512BD4"/>
                </a:solidFill>
                <a:effectLst/>
                <a:uLnTx/>
                <a:uFillTx/>
                <a:latin typeface="Segoe UI"/>
                <a:ea typeface="+mn-ea"/>
                <a:cs typeface="+mn-cs"/>
                <a:hlinkClick r:id="rId5"/>
              </a:rPr>
              <a:t> Round 14</a:t>
            </a:r>
            <a:r>
              <a:rPr kumimoji="0" lang="en-US" sz="1200" b="0" i="0" u="none" strike="noStrike" kern="1200" cap="none" spc="0" normalizeH="0" baseline="0" noProof="0" dirty="0">
                <a:ln>
                  <a:noFill/>
                </a:ln>
                <a:solidFill>
                  <a:srgbClr val="999999"/>
                </a:solidFill>
                <a:effectLst/>
                <a:uLnTx/>
                <a:uFillTx/>
                <a:latin typeface="Segoe UI"/>
                <a:ea typeface="+mn-ea"/>
                <a:cs typeface="+mn-cs"/>
              </a:rPr>
              <a: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04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4276" y="338878"/>
            <a:ext cx="9963395" cy="689288"/>
          </a:xfrm>
          <a:prstGeom prst="rect">
            <a:avLst/>
          </a:prstGeom>
        </p:spPr>
        <p:txBody>
          <a:bodyPr vert="horz" wrap="square" lIns="0" tIns="12062" rIns="0" bIns="0" rtlCol="0" anchor="t">
            <a:spAutoFit/>
          </a:bodyPr>
          <a:lstStyle/>
          <a:p>
            <a:pPr marL="12696">
              <a:lnSpc>
                <a:spcPct val="100000"/>
              </a:lnSpc>
              <a:spcBef>
                <a:spcPts val="95"/>
              </a:spcBef>
            </a:pPr>
            <a:r>
              <a:rPr lang="en-US" sz="4400" dirty="0">
                <a:solidFill>
                  <a:srgbClr val="FFFFFF"/>
                </a:solidFill>
                <a:latin typeface="+mj-lt"/>
              </a:rPr>
              <a:t>Code Sharing – Portable Class Library</a:t>
            </a:r>
            <a:endParaRPr sz="4400" dirty="0">
              <a:latin typeface="+mj-lt"/>
              <a:cs typeface="Arial Black"/>
            </a:endParaRPr>
          </a:p>
        </p:txBody>
      </p:sp>
      <p:sp>
        <p:nvSpPr>
          <p:cNvPr id="4" name="object 4"/>
          <p:cNvSpPr/>
          <p:nvPr/>
        </p:nvSpPr>
        <p:spPr>
          <a:xfrm>
            <a:off x="7759710" y="1637243"/>
            <a:ext cx="3533235" cy="3847098"/>
          </a:xfrm>
          <a:prstGeom prst="rect">
            <a:avLst/>
          </a:prstGeom>
          <a:blipFill>
            <a:blip r:embed="rId2" cstate="print"/>
            <a:stretch>
              <a:fillRect/>
            </a:stretch>
          </a:blipFill>
        </p:spPr>
        <p:txBody>
          <a:bodyPr wrap="square" lIns="0" tIns="0" rIns="0" bIns="0" rtlCol="0"/>
          <a:lstStyle/>
          <a:p>
            <a:endParaRPr sz="1799"/>
          </a:p>
        </p:txBody>
      </p:sp>
      <p:sp>
        <p:nvSpPr>
          <p:cNvPr id="5" name="object 5"/>
          <p:cNvSpPr/>
          <p:nvPr/>
        </p:nvSpPr>
        <p:spPr>
          <a:xfrm>
            <a:off x="2070576" y="1830740"/>
            <a:ext cx="3440296" cy="3633793"/>
          </a:xfrm>
          <a:prstGeom prst="rect">
            <a:avLst/>
          </a:prstGeom>
          <a:blipFill>
            <a:blip r:embed="rId3" cstate="print"/>
            <a:stretch>
              <a:fillRect/>
            </a:stretch>
          </a:blipFill>
        </p:spPr>
        <p:txBody>
          <a:bodyPr wrap="square" lIns="0" tIns="0" rIns="0" bIns="0" rtlCol="0"/>
          <a:lstStyle/>
          <a:p>
            <a:endParaRPr sz="1799" dirty="0"/>
          </a:p>
        </p:txBody>
      </p:sp>
      <p:sp>
        <p:nvSpPr>
          <p:cNvPr id="6" name="object 6"/>
          <p:cNvSpPr txBox="1"/>
          <p:nvPr/>
        </p:nvSpPr>
        <p:spPr>
          <a:xfrm>
            <a:off x="972770" y="1653824"/>
            <a:ext cx="1723576" cy="331384"/>
          </a:xfrm>
          <a:prstGeom prst="rect">
            <a:avLst/>
          </a:prstGeom>
        </p:spPr>
        <p:txBody>
          <a:bodyPr vert="horz" wrap="square" lIns="0" tIns="13332" rIns="0" bIns="0" rtlCol="0">
            <a:spAutoFit/>
          </a:bodyPr>
          <a:lstStyle/>
          <a:p>
            <a:pPr marL="12696">
              <a:spcBef>
                <a:spcPts val="105"/>
              </a:spcBef>
            </a:pPr>
            <a:r>
              <a:rPr sz="1999" spc="-204" dirty="0">
                <a:latin typeface="Arial"/>
                <a:cs typeface="Arial"/>
              </a:rPr>
              <a:t>.NET</a:t>
            </a:r>
            <a:r>
              <a:rPr sz="1999" spc="-185" dirty="0">
                <a:latin typeface="Arial"/>
                <a:cs typeface="Arial"/>
              </a:rPr>
              <a:t> </a:t>
            </a:r>
            <a:r>
              <a:rPr sz="1999" spc="-95" dirty="0">
                <a:latin typeface="Arial"/>
                <a:cs typeface="Arial"/>
              </a:rPr>
              <a:t>Framework</a:t>
            </a:r>
            <a:endParaRPr sz="1999">
              <a:latin typeface="Arial"/>
              <a:cs typeface="Arial"/>
            </a:endParaRPr>
          </a:p>
        </p:txBody>
      </p:sp>
      <p:sp>
        <p:nvSpPr>
          <p:cNvPr id="7" name="object 7"/>
          <p:cNvSpPr txBox="1"/>
          <p:nvPr/>
        </p:nvSpPr>
        <p:spPr>
          <a:xfrm>
            <a:off x="627216" y="5276369"/>
            <a:ext cx="1705166"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200" dirty="0">
                <a:latin typeface="Arial"/>
                <a:cs typeface="Arial"/>
              </a:rPr>
              <a:t> </a:t>
            </a:r>
            <a:r>
              <a:rPr sz="1999" spc="-120" dirty="0">
                <a:latin typeface="Arial"/>
                <a:cs typeface="Arial"/>
              </a:rPr>
              <a:t>Phone</a:t>
            </a:r>
            <a:endParaRPr sz="1999">
              <a:latin typeface="Arial"/>
              <a:cs typeface="Arial"/>
            </a:endParaRPr>
          </a:p>
        </p:txBody>
      </p:sp>
      <p:sp>
        <p:nvSpPr>
          <p:cNvPr id="8" name="object 8"/>
          <p:cNvSpPr txBox="1"/>
          <p:nvPr/>
        </p:nvSpPr>
        <p:spPr>
          <a:xfrm>
            <a:off x="5325754" y="4467844"/>
            <a:ext cx="2001634"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185" dirty="0">
                <a:latin typeface="Arial"/>
                <a:cs typeface="Arial"/>
              </a:rPr>
              <a:t> </a:t>
            </a:r>
            <a:r>
              <a:rPr sz="1999" spc="-95" dirty="0">
                <a:latin typeface="Arial"/>
                <a:cs typeface="Arial"/>
              </a:rPr>
              <a:t>Universal</a:t>
            </a:r>
            <a:endParaRPr sz="1999">
              <a:latin typeface="Arial"/>
              <a:cs typeface="Arial"/>
            </a:endParaRPr>
          </a:p>
        </p:txBody>
      </p:sp>
    </p:spTree>
    <p:extLst>
      <p:ext uri="{BB962C8B-B14F-4D97-AF65-F5344CB8AC3E}">
        <p14:creationId xmlns:p14="http://schemas.microsoft.com/office/powerpoint/2010/main" val="1875662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2.1 is Faster!</a:t>
            </a: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nvPr>
        </p:nvGraphicFramePr>
        <p:xfrm>
          <a:off x="1671960" y="1336050"/>
          <a:ext cx="8708594" cy="487152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1634DE8-2D71-4623-9871-0560AF25AE8C}"/>
              </a:ext>
            </a:extLst>
          </p:cNvPr>
          <p:cNvSpPr txBox="1"/>
          <p:nvPr/>
        </p:nvSpPr>
        <p:spPr>
          <a:xfrm rot="16200000">
            <a:off x="669927" y="3449465"/>
            <a:ext cx="1696369" cy="215388"/>
          </a:xfrm>
          <a:prstGeom prst="rect">
            <a:avLst/>
          </a:prstGeom>
          <a:noFill/>
        </p:spPr>
        <p:txBody>
          <a:bodyPr wrap="non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5584"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3558"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+11%</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4135"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+123%</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39385" y="1452125"/>
            <a:ext cx="2182561" cy="4547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7328" y="3453707"/>
            <a:ext cx="1028740" cy="43077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p:txBody>
          <a:bodyPr/>
          <a:lstStyle/>
          <a:p>
            <a:r>
              <a:rPr lang="en-US" dirty="0"/>
              <a:t>.NET Core 2.1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4294967295"/>
          </p:nvPr>
        </p:nvSpPr>
        <p:spPr>
          <a:xfrm>
            <a:off x="222266" y="2285537"/>
            <a:ext cx="3725863" cy="3715849"/>
          </a:xfrm>
          <a:ln/>
        </p:spPr>
        <p:style>
          <a:lnRef idx="1">
            <a:schemeClr val="accent1"/>
          </a:lnRef>
          <a:fillRef idx="3">
            <a:schemeClr val="accent1"/>
          </a:fillRef>
          <a:effectRef idx="2">
            <a:schemeClr val="accent1"/>
          </a:effectRef>
          <a:fontRef idx="minor">
            <a:schemeClr val="lt1"/>
          </a:fontRef>
        </p:style>
        <p:txBody>
          <a:bodyPr/>
          <a:lstStyle/>
          <a:p>
            <a:pPr lvl="1"/>
            <a:endParaRPr lang="en-US" dirty="0"/>
          </a:p>
          <a:p>
            <a:pPr lvl="1"/>
            <a:endParaRPr lang="en-US" dirty="0"/>
          </a:p>
          <a:p>
            <a:pPr lvl="1">
              <a:buFont typeface="Arial" panose="020B0604020202020204" pitchFamily="34" charset="0"/>
              <a:buChar char="•"/>
            </a:pPr>
            <a:r>
              <a:rPr lang="en-US" dirty="0"/>
              <a:t>Global Tools</a:t>
            </a:r>
          </a:p>
          <a:p>
            <a:pPr lvl="1">
              <a:buFont typeface="Arial" panose="020B0604020202020204" pitchFamily="34" charset="0"/>
              <a:buChar char="•"/>
            </a:pPr>
            <a:r>
              <a:rPr lang="en-US" dirty="0"/>
              <a:t>Span&lt;T&gt;</a:t>
            </a:r>
          </a:p>
          <a:p>
            <a:pPr lvl="1">
              <a:buFont typeface="Arial" panose="020B0604020202020204" pitchFamily="34" charset="0"/>
              <a:buChar char="•"/>
            </a:pPr>
            <a:r>
              <a:rPr lang="en-US" dirty="0"/>
              <a:t>Sockets</a:t>
            </a:r>
          </a:p>
          <a:p>
            <a:pPr lvl="1">
              <a:buFont typeface="Arial" panose="020B0604020202020204" pitchFamily="34" charset="0"/>
              <a:buChar char="•"/>
            </a:pPr>
            <a:r>
              <a:rPr lang="en-US" dirty="0" err="1"/>
              <a:t>HttpClient</a:t>
            </a:r>
            <a:r>
              <a:rPr lang="en-US" dirty="0"/>
              <a:t> Performance</a:t>
            </a:r>
          </a:p>
          <a:p>
            <a:pPr lvl="1">
              <a:buFont typeface="Arial" panose="020B0604020202020204" pitchFamily="34" charset="0"/>
              <a:buChar char="•"/>
            </a:pPr>
            <a:r>
              <a:rPr lang="en-US" dirty="0"/>
              <a:t>Windows Compatibility Pack</a:t>
            </a:r>
          </a:p>
          <a:p>
            <a:pPr lvl="1"/>
            <a:endParaRPr lang="en-US"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43438" y="2266554"/>
            <a:ext cx="3726764" cy="289234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Lazy Loading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Value conversions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Query types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Data seeding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6385" y="2285537"/>
            <a:ext cx="3709556" cy="2892347"/>
          </a:xfrm>
          <a:prstGeom prst="rect">
            <a:avLst/>
          </a:prstGeom>
          <a:ln/>
        </p:spPr>
        <p:style>
          <a:lnRef idx="1">
            <a:schemeClr val="accent3"/>
          </a:lnRef>
          <a:fillRef idx="3">
            <a:schemeClr val="accent3"/>
          </a:fillRef>
          <a:effectRef idx="2">
            <a:schemeClr val="accent3"/>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HTTPS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Razor UI as a library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HttpClientFactory</a:t>
            </a: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ASP.NET Core </a:t>
            </a: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SignalR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43438" y="2272474"/>
            <a:ext cx="3726764" cy="55385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0191" y="2271374"/>
            <a:ext cx="3705750" cy="5538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266" y="2271374"/>
            <a:ext cx="3726764" cy="553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2017</a:t>
            </a:r>
          </a:p>
        </p:txBody>
      </p:sp>
      <p:sp>
        <p:nvSpPr>
          <p:cNvPr id="3" name="Content Placeholder 2"/>
          <p:cNvSpPr>
            <a:spLocks noGrp="1"/>
          </p:cNvSpPr>
          <p:nvPr>
            <p:ph type="body" sz="quarter" idx="10"/>
          </p:nvPr>
        </p:nvSpPr>
        <p:spPr>
          <a:xfrm>
            <a:off x="269170" y="1457401"/>
            <a:ext cx="11652043" cy="4805249"/>
          </a:xfrm>
        </p:spPr>
        <p:txBody>
          <a:bodyPr/>
          <a:lstStyle/>
          <a:p>
            <a:pPr>
              <a:spcBef>
                <a:spcPts val="1764"/>
              </a:spcBef>
              <a:buFont typeface="Arial" panose="020B0604020202020204" pitchFamily="34" charset="0"/>
              <a:buChar char="•"/>
            </a:pPr>
            <a:r>
              <a:rPr lang="en-US" sz="2744" dirty="0">
                <a:solidFill>
                  <a:schemeClr val="tx1"/>
                </a:solidFill>
              </a:rPr>
              <a:t>Improved performance, new install experience</a:t>
            </a:r>
          </a:p>
          <a:p>
            <a:pPr>
              <a:spcBef>
                <a:spcPts val="1764"/>
              </a:spcBef>
              <a:buFont typeface="Arial" panose="020B0604020202020204" pitchFamily="34" charset="0"/>
              <a:buChar char="•"/>
            </a:pPr>
            <a:r>
              <a:rPr lang="en-US" sz="2744" dirty="0">
                <a:solidFill>
                  <a:schemeClr val="tx1"/>
                </a:solidFill>
              </a:rPr>
              <a:t>Faster navigation</a:t>
            </a:r>
          </a:p>
          <a:p>
            <a:pPr>
              <a:spcBef>
                <a:spcPts val="1764"/>
              </a:spcBef>
              <a:buFont typeface="Arial" panose="020B0604020202020204" pitchFamily="34" charset="0"/>
              <a:buChar char="•"/>
            </a:pPr>
            <a:r>
              <a:rPr lang="en-US" sz="2744" dirty="0">
                <a:solidFill>
                  <a:schemeClr val="tx1"/>
                </a:solidFill>
              </a:rPr>
              <a:t>Code style configuration and enforcement</a:t>
            </a:r>
          </a:p>
          <a:p>
            <a:pPr>
              <a:spcBef>
                <a:spcPts val="1764"/>
              </a:spcBef>
              <a:buFont typeface="Arial" panose="020B0604020202020204" pitchFamily="34" charset="0"/>
              <a:buChar char="•"/>
            </a:pPr>
            <a:r>
              <a:rPr lang="en-US" sz="2744" dirty="0">
                <a:solidFill>
                  <a:schemeClr val="tx1"/>
                </a:solidFill>
              </a:rPr>
              <a:t>Live Unit Testing</a:t>
            </a:r>
          </a:p>
          <a:p>
            <a:pPr>
              <a:spcBef>
                <a:spcPts val="1764"/>
              </a:spcBef>
              <a:buFont typeface="Arial" panose="020B0604020202020204" pitchFamily="34" charset="0"/>
              <a:buChar char="•"/>
            </a:pPr>
            <a:r>
              <a:rPr lang="en-US" sz="2744" dirty="0">
                <a:solidFill>
                  <a:schemeClr val="tx1"/>
                </a:solidFill>
              </a:rPr>
              <a:t>IntelliSense improvements</a:t>
            </a:r>
          </a:p>
          <a:p>
            <a:pPr>
              <a:spcBef>
                <a:spcPts val="1764"/>
              </a:spcBef>
              <a:buFont typeface="Arial" panose="020B0604020202020204" pitchFamily="34" charset="0"/>
              <a:buChar char="•"/>
            </a:pPr>
            <a:r>
              <a:rPr lang="en-US" sz="2744" dirty="0">
                <a:solidFill>
                  <a:schemeClr val="tx1"/>
                </a:solidFill>
              </a:rPr>
              <a:t>New exception helper</a:t>
            </a:r>
          </a:p>
          <a:p>
            <a:pPr>
              <a:spcBef>
                <a:spcPts val="1764"/>
              </a:spcBef>
              <a:buFont typeface="Arial" panose="020B0604020202020204" pitchFamily="34" charset="0"/>
              <a:buChar char="•"/>
            </a:pPr>
            <a:r>
              <a:rPr lang="en-US" sz="2744" dirty="0">
                <a:solidFill>
                  <a:schemeClr val="tx1"/>
                </a:solidFill>
              </a:rPr>
              <a:t>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7.0</a:t>
            </a:r>
          </a:p>
        </p:txBody>
      </p:sp>
    </p:spTree>
    <p:extLst>
      <p:ext uri="{BB962C8B-B14F-4D97-AF65-F5344CB8AC3E}">
        <p14:creationId xmlns:p14="http://schemas.microsoft.com/office/powerpoint/2010/main" val="167230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Update 3</a:t>
            </a:r>
          </a:p>
        </p:txBody>
      </p:sp>
      <p:sp>
        <p:nvSpPr>
          <p:cNvPr id="3" name="Content Placeholder 2"/>
          <p:cNvSpPr>
            <a:spLocks noGrp="1"/>
          </p:cNvSpPr>
          <p:nvPr>
            <p:ph type="body" sz="quarter" idx="10"/>
          </p:nvPr>
        </p:nvSpPr>
        <p:spPr>
          <a:xfrm>
            <a:off x="269170" y="1457401"/>
            <a:ext cx="11652043" cy="3592625"/>
          </a:xfrm>
        </p:spPr>
        <p:txBody>
          <a:bodyPr/>
          <a:lstStyle/>
          <a:p>
            <a:pPr>
              <a:spcBef>
                <a:spcPts val="1764"/>
              </a:spcBef>
              <a:buFont typeface="Arial" panose="020B0604020202020204" pitchFamily="34" charset="0"/>
              <a:buChar char="•"/>
            </a:pPr>
            <a:r>
              <a:rPr lang="en-US" sz="2744" dirty="0">
                <a:solidFill>
                  <a:schemeClr val="tx1"/>
                </a:solidFill>
              </a:rPr>
              <a:t>Additional polish to navigation and IntelliSense</a:t>
            </a:r>
          </a:p>
          <a:p>
            <a:pPr>
              <a:spcBef>
                <a:spcPts val="1764"/>
              </a:spcBef>
              <a:buFont typeface="Arial" panose="020B0604020202020204" pitchFamily="34" charset="0"/>
              <a:buChar char="•"/>
            </a:pPr>
            <a:r>
              <a:rPr lang="en-US" sz="2744" dirty="0">
                <a:solidFill>
                  <a:schemeClr val="tx1"/>
                </a:solidFill>
              </a:rPr>
              <a:t>.NET Core support for Live Unit Testing</a:t>
            </a:r>
          </a:p>
          <a:p>
            <a:pPr>
              <a:spcBef>
                <a:spcPts val="1764"/>
              </a:spcBef>
              <a:buFont typeface="Arial" panose="020B0604020202020204" pitchFamily="34" charset="0"/>
              <a:buChar char="•"/>
            </a:pPr>
            <a:r>
              <a:rPr lang="en-US" sz="2744" dirty="0">
                <a:solidFill>
                  <a:schemeClr val="tx1"/>
                </a:solidFill>
              </a:rPr>
              <a:t>Code style enforcement on builds</a:t>
            </a:r>
          </a:p>
          <a:p>
            <a:pPr>
              <a:spcBef>
                <a:spcPts val="1764"/>
              </a:spcBef>
              <a:buFont typeface="Arial" panose="020B0604020202020204" pitchFamily="34" charset="0"/>
              <a:buChar char="•"/>
            </a:pPr>
            <a:r>
              <a:rPr lang="en-US" sz="2744" dirty="0">
                <a:solidFill>
                  <a:schemeClr val="tx1"/>
                </a:solidFill>
              </a:rPr>
              <a:t>More live diagnostics on API design, security, etc.</a:t>
            </a:r>
          </a:p>
          <a:p>
            <a:pPr>
              <a:spcBef>
                <a:spcPts val="1764"/>
              </a:spcBef>
              <a:buFont typeface="Arial" panose="020B0604020202020204" pitchFamily="34" charset="0"/>
              <a:buChar char="•"/>
            </a:pPr>
            <a:r>
              <a:rPr lang="en-US" sz="2744" dirty="0">
                <a:solidFill>
                  <a:schemeClr val="tx1"/>
                </a:solidFill>
              </a:rPr>
              <a:t>Even 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7.1</a:t>
            </a:r>
          </a:p>
        </p:txBody>
      </p:sp>
    </p:spTree>
    <p:extLst>
      <p:ext uri="{BB962C8B-B14F-4D97-AF65-F5344CB8AC3E}">
        <p14:creationId xmlns:p14="http://schemas.microsoft.com/office/powerpoint/2010/main" val="163585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for Mac</a:t>
            </a:r>
          </a:p>
        </p:txBody>
      </p:sp>
      <p:sp>
        <p:nvSpPr>
          <p:cNvPr id="3" name="Content Placeholder 2"/>
          <p:cNvSpPr>
            <a:spLocks noGrp="1"/>
          </p:cNvSpPr>
          <p:nvPr>
            <p:ph type="body" sz="quarter" idx="10"/>
          </p:nvPr>
        </p:nvSpPr>
        <p:spPr>
          <a:xfrm>
            <a:off x="269170" y="1457401"/>
            <a:ext cx="11652043" cy="4110454"/>
          </a:xfrm>
        </p:spPr>
        <p:txBody>
          <a:bodyPr/>
          <a:lstStyle/>
          <a:p>
            <a:pPr>
              <a:spcBef>
                <a:spcPts val="2940"/>
              </a:spcBef>
              <a:buFont typeface="Arial" panose="020B0604020202020204" pitchFamily="34" charset="0"/>
              <a:buChar char="•"/>
            </a:pPr>
            <a:r>
              <a:rPr lang="en-US" dirty="0">
                <a:solidFill>
                  <a:schemeClr val="tx1"/>
                </a:solidFill>
              </a:rPr>
              <a:t>Provide the SAME experience across Windows and Mac</a:t>
            </a:r>
          </a:p>
          <a:p>
            <a:pPr>
              <a:spcBef>
                <a:spcPts val="2352"/>
              </a:spcBef>
              <a:buFont typeface="Arial" panose="020B0604020202020204" pitchFamily="34" charset="0"/>
              <a:buChar char="•"/>
            </a:pPr>
            <a:r>
              <a:rPr lang="en-US" dirty="0">
                <a:solidFill>
                  <a:schemeClr val="tx1"/>
                </a:solidFill>
              </a:rPr>
              <a:t>Sharing components with Visual Studio</a:t>
            </a:r>
          </a:p>
          <a:p>
            <a:pPr marL="106425" lvl="1" indent="-342900">
              <a:spcBef>
                <a:spcPts val="784"/>
              </a:spcBef>
              <a:buFont typeface="Arial" panose="020B0604020202020204" pitchFamily="34" charset="0"/>
              <a:buChar char="•"/>
            </a:pPr>
            <a:r>
              <a:rPr lang="en-US" sz="1960" dirty="0">
                <a:solidFill>
                  <a:schemeClr val="tx1"/>
                </a:solidFill>
              </a:rPr>
              <a:t>.NET Core Project Templates</a:t>
            </a:r>
          </a:p>
          <a:p>
            <a:pPr marL="106425" lvl="1" indent="-342900">
              <a:spcBef>
                <a:spcPts val="784"/>
              </a:spcBef>
              <a:buFont typeface="Arial" panose="020B0604020202020204" pitchFamily="34" charset="0"/>
              <a:buChar char="•"/>
            </a:pPr>
            <a:r>
              <a:rPr lang="en-US" sz="1960" dirty="0">
                <a:solidFill>
                  <a:schemeClr val="tx1"/>
                </a:solidFill>
              </a:rPr>
              <a:t>HTML, CSS, JSON editors</a:t>
            </a:r>
          </a:p>
          <a:p>
            <a:pPr marL="106425" lvl="1" indent="-342900">
              <a:spcBef>
                <a:spcPts val="784"/>
              </a:spcBef>
              <a:buFont typeface="Arial" panose="020B0604020202020204" pitchFamily="34" charset="0"/>
              <a:buChar char="•"/>
            </a:pPr>
            <a:r>
              <a:rPr lang="en-US" sz="1960" dirty="0">
                <a:solidFill>
                  <a:schemeClr val="tx1"/>
                </a:solidFill>
              </a:rPr>
              <a:t>Backend debugger</a:t>
            </a:r>
          </a:p>
          <a:p>
            <a:pPr marL="106425" lvl="1" indent="-342900">
              <a:spcBef>
                <a:spcPts val="784"/>
              </a:spcBef>
              <a:buFont typeface="Arial" panose="020B0604020202020204" pitchFamily="34" charset="0"/>
              <a:buChar char="•"/>
            </a:pPr>
            <a:r>
              <a:rPr lang="en-US" sz="1960" dirty="0">
                <a:solidFill>
                  <a:schemeClr val="tx1"/>
                </a:solidFill>
              </a:rPr>
              <a:t>Azure Publish infrastructure </a:t>
            </a:r>
          </a:p>
          <a:p>
            <a:pPr>
              <a:spcBef>
                <a:spcPts val="2352"/>
              </a:spcBef>
              <a:buFont typeface="Arial" panose="020B0604020202020204" pitchFamily="34" charset="0"/>
              <a:buChar char="•"/>
            </a:pPr>
            <a:r>
              <a:rPr lang="en-US" dirty="0">
                <a:solidFill>
                  <a:schemeClr val="tx1"/>
                </a:solidFill>
              </a:rPr>
              <a:t>Future</a:t>
            </a:r>
          </a:p>
          <a:p>
            <a:pPr marL="106425" lvl="1" indent="-342900">
              <a:spcBef>
                <a:spcPts val="784"/>
              </a:spcBef>
              <a:buFont typeface="Arial" panose="020B0604020202020204" pitchFamily="34" charset="0"/>
              <a:buChar char="•"/>
            </a:pPr>
            <a:r>
              <a:rPr lang="en-US" sz="1960" dirty="0" err="1">
                <a:solidFill>
                  <a:schemeClr val="tx1"/>
                </a:solidFill>
              </a:rPr>
              <a:t>Javascript</a:t>
            </a:r>
            <a:r>
              <a:rPr lang="en-US" sz="1960" dirty="0">
                <a:solidFill>
                  <a:schemeClr val="tx1"/>
                </a:solidFill>
              </a:rPr>
              <a:t>, Razor editors</a:t>
            </a:r>
          </a:p>
        </p:txBody>
      </p:sp>
    </p:spTree>
    <p:extLst>
      <p:ext uri="{BB962C8B-B14F-4D97-AF65-F5344CB8AC3E}">
        <p14:creationId xmlns:p14="http://schemas.microsoft.com/office/powerpoint/2010/main" val="37954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 Core and Visual Studio for Mac</a:t>
            </a:r>
          </a:p>
        </p:txBody>
      </p:sp>
      <p:sp>
        <p:nvSpPr>
          <p:cNvPr id="3" name="Content Placeholder 2"/>
          <p:cNvSpPr>
            <a:spLocks noGrp="1"/>
          </p:cNvSpPr>
          <p:nvPr>
            <p:ph type="body" sz="quarter" idx="10"/>
          </p:nvPr>
        </p:nvSpPr>
        <p:spPr>
          <a:xfrm>
            <a:off x="269170" y="1457401"/>
            <a:ext cx="11652043" cy="3173334"/>
          </a:xfrm>
        </p:spPr>
        <p:txBody>
          <a:bodyPr/>
          <a:lstStyle/>
          <a:p>
            <a:pPr>
              <a:spcBef>
                <a:spcPts val="2940"/>
              </a:spcBef>
              <a:buFont typeface="Arial" panose="020B0604020202020204" pitchFamily="34" charset="0"/>
              <a:buChar char="•"/>
            </a:pPr>
            <a:r>
              <a:rPr lang="en-US" dirty="0">
                <a:solidFill>
                  <a:schemeClr val="tx1"/>
                </a:solidFill>
              </a:rPr>
              <a:t>Full .NET Core Tooling including round tripping </a:t>
            </a:r>
            <a:br>
              <a:rPr lang="en-US" dirty="0">
                <a:solidFill>
                  <a:schemeClr val="tx1"/>
                </a:solidFill>
              </a:rPr>
            </a:br>
            <a:r>
              <a:rPr lang="en-US" dirty="0">
                <a:solidFill>
                  <a:schemeClr val="tx1"/>
                </a:solidFill>
              </a:rPr>
              <a:t>between Windows and Mac</a:t>
            </a:r>
          </a:p>
          <a:p>
            <a:pPr marL="106425" lvl="1" indent="-342900">
              <a:spcBef>
                <a:spcPts val="1176"/>
              </a:spcBef>
              <a:buFont typeface="Arial" panose="020B0604020202020204" pitchFamily="34" charset="0"/>
              <a:buChar char="•"/>
            </a:pPr>
            <a:r>
              <a:rPr lang="en-US" dirty="0">
                <a:solidFill>
                  <a:schemeClr val="tx1"/>
                </a:solidFill>
              </a:rPr>
              <a:t>Docker Containers with debugging</a:t>
            </a:r>
          </a:p>
          <a:p>
            <a:pPr marL="106425" lvl="1" indent="-342900">
              <a:spcBef>
                <a:spcPts val="1176"/>
              </a:spcBef>
              <a:buFont typeface="Arial" panose="020B0604020202020204" pitchFamily="34" charset="0"/>
              <a:buChar char="•"/>
            </a:pPr>
            <a:r>
              <a:rPr lang="en-US" dirty="0">
                <a:solidFill>
                  <a:schemeClr val="tx1"/>
                </a:solidFill>
              </a:rPr>
              <a:t>Publish to App Service</a:t>
            </a:r>
          </a:p>
          <a:p>
            <a:pPr marL="106425" lvl="1" indent="-342900">
              <a:spcBef>
                <a:spcPts val="1176"/>
              </a:spcBef>
              <a:buFont typeface="Arial" panose="020B0604020202020204" pitchFamily="34" charset="0"/>
              <a:buChar char="•"/>
            </a:pPr>
            <a:r>
              <a:rPr lang="en-US" dirty="0">
                <a:solidFill>
                  <a:schemeClr val="tx1"/>
                </a:solidFill>
              </a:rPr>
              <a:t>Publish to App Service Containers</a:t>
            </a:r>
          </a:p>
          <a:p>
            <a:pPr marL="106425" lvl="1" indent="-342900">
              <a:spcBef>
                <a:spcPts val="1176"/>
              </a:spcBef>
              <a:buFont typeface="Arial" panose="020B0604020202020204" pitchFamily="34" charset="0"/>
              <a:buChar char="•"/>
            </a:pPr>
            <a:r>
              <a:rPr lang="en-US" dirty="0">
                <a:solidFill>
                  <a:schemeClr val="tx1"/>
                </a:solidFill>
              </a:rPr>
              <a:t>Azure Functions</a:t>
            </a:r>
          </a:p>
        </p:txBody>
      </p:sp>
    </p:spTree>
    <p:extLst>
      <p:ext uri="{BB962C8B-B14F-4D97-AF65-F5344CB8AC3E}">
        <p14:creationId xmlns:p14="http://schemas.microsoft.com/office/powerpoint/2010/main" val="102315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169" y="2084728"/>
            <a:ext cx="9856549" cy="1076882"/>
          </a:xfrm>
        </p:spPr>
        <p:txBody>
          <a:bodyPr/>
          <a:lstStyle/>
          <a:p>
            <a:r>
              <a:rPr lang="en-US" sz="6469"/>
              <a:t>Demo: Visual Studio for Mac</a:t>
            </a:r>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9044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Resources</a:t>
            </a:r>
          </a:p>
        </p:txBody>
      </p:sp>
      <p:sp>
        <p:nvSpPr>
          <p:cNvPr id="3" name="Content Placeholder 2"/>
          <p:cNvSpPr>
            <a:spLocks noGrp="1"/>
          </p:cNvSpPr>
          <p:nvPr>
            <p:ph type="body" sz="quarter" idx="10"/>
          </p:nvPr>
        </p:nvSpPr>
        <p:spPr>
          <a:xfrm>
            <a:off x="269170" y="1457401"/>
            <a:ext cx="11652043" cy="4989253"/>
          </a:xfrm>
        </p:spPr>
        <p:txBody>
          <a:bodyPr/>
          <a:lstStyle/>
          <a:p>
            <a:pPr marL="0" lvl="1" indent="0">
              <a:spcBef>
                <a:spcPts val="2940"/>
              </a:spcBef>
              <a:buNone/>
            </a:pPr>
            <a:r>
              <a:rPr lang="en-US" dirty="0">
                <a:solidFill>
                  <a:schemeClr val="tx1"/>
                </a:solidFill>
                <a:latin typeface="+mj-lt"/>
              </a:rPr>
              <a:t>.</a:t>
            </a:r>
            <a:r>
              <a:rPr lang="en-US">
                <a:solidFill>
                  <a:schemeClr val="tx1"/>
                </a:solidFill>
                <a:latin typeface="+mj-lt"/>
              </a:rPr>
              <a:t>NET Core </a:t>
            </a:r>
            <a:r>
              <a:rPr lang="en-US" dirty="0">
                <a:solidFill>
                  <a:schemeClr val="tx1"/>
                </a:solidFill>
                <a:latin typeface="+mj-lt"/>
              </a:rPr>
              <a:t>SDK</a:t>
            </a:r>
          </a:p>
          <a:p>
            <a:pPr marL="0" lvl="1" indent="0">
              <a:spcBef>
                <a:spcPts val="294"/>
              </a:spcBef>
              <a:buNone/>
            </a:pPr>
            <a:r>
              <a:rPr lang="en-US" sz="1960" dirty="0">
                <a:solidFill>
                  <a:schemeClr val="tx1"/>
                </a:solidFill>
                <a:hlinkClick r:id="rId3"/>
              </a:rPr>
              <a:t>https://www.microsoft.com/net/core/</a:t>
            </a:r>
            <a:endParaRPr lang="en-US" sz="1960" dirty="0">
              <a:solidFill>
                <a:schemeClr val="tx1"/>
              </a:solidFill>
            </a:endParaRPr>
          </a:p>
          <a:p>
            <a:pPr marL="0" lvl="1" indent="0">
              <a:spcBef>
                <a:spcPts val="2940"/>
              </a:spcBef>
              <a:buNone/>
            </a:pPr>
            <a:r>
              <a:rPr lang="en-US" dirty="0">
                <a:solidFill>
                  <a:schemeClr val="tx1"/>
                </a:solidFill>
                <a:latin typeface="+mj-lt"/>
              </a:rPr>
              <a:t>VS 2017 Update 3</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4"/>
              </a:rPr>
              <a:t>https://www.visualstudio.com/vs/</a:t>
            </a:r>
            <a:endParaRPr lang="en-US" sz="1960" u="sng" dirty="0">
              <a:solidFill>
                <a:schemeClr val="tx1"/>
              </a:solidFill>
              <a:ea typeface="Calibri" panose="020F0502020204030204" pitchFamily="34" charset="0"/>
            </a:endParaRPr>
          </a:p>
          <a:p>
            <a:pPr marL="0" lvl="1" indent="0">
              <a:spcBef>
                <a:spcPts val="294"/>
              </a:spcBef>
              <a:buNone/>
            </a:pPr>
            <a:endParaRPr lang="en-US" sz="1960" u="sng" dirty="0">
              <a:solidFill>
                <a:schemeClr val="tx1"/>
              </a:solidFill>
              <a:latin typeface="+mj-lt"/>
            </a:endParaRPr>
          </a:p>
          <a:p>
            <a:pPr marL="0" lvl="1" indent="0">
              <a:spcBef>
                <a:spcPts val="294"/>
              </a:spcBef>
              <a:buNone/>
            </a:pPr>
            <a:r>
              <a:rPr lang="en-US" dirty="0">
                <a:solidFill>
                  <a:schemeClr val="tx1"/>
                </a:solidFill>
                <a:latin typeface="+mj-lt"/>
              </a:rPr>
              <a:t>.NET Architecture</a:t>
            </a:r>
          </a:p>
          <a:p>
            <a:pPr marL="0" lvl="1" indent="0">
              <a:spcBef>
                <a:spcPts val="294"/>
              </a:spcBef>
              <a:buNone/>
            </a:pPr>
            <a:r>
              <a:rPr lang="en-US" sz="1960" dirty="0">
                <a:solidFill>
                  <a:schemeClr val="tx1"/>
                </a:solidFill>
                <a:hlinkClick r:id="rId5"/>
              </a:rPr>
              <a:t>https://www.microsoft.com/net/architecture</a:t>
            </a:r>
            <a:endParaRPr lang="en-US" sz="1960" dirty="0">
              <a:solidFill>
                <a:schemeClr val="tx1"/>
              </a:solidFill>
            </a:endParaRPr>
          </a:p>
          <a:p>
            <a:pPr marL="0" lvl="1" indent="0">
              <a:spcBef>
                <a:spcPts val="2940"/>
              </a:spcBef>
              <a:buNone/>
            </a:pPr>
            <a:r>
              <a:rPr lang="en-US" dirty="0">
                <a:solidFill>
                  <a:schemeClr val="tx1"/>
                </a:solidFill>
              </a:rPr>
              <a:t>Editor Productivity &amp; Refactoring Cheat Sheet</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6"/>
              </a:rPr>
              <a:t>https://www.visualstudio.com/vs/net-productivity/</a:t>
            </a:r>
            <a:endParaRPr lang="en-US" sz="1960" dirty="0">
              <a:solidFill>
                <a:schemeClr val="tx1"/>
              </a:solidFill>
            </a:endParaRPr>
          </a:p>
        </p:txBody>
      </p:sp>
    </p:spTree>
    <p:extLst>
      <p:ext uri="{BB962C8B-B14F-4D97-AF65-F5344CB8AC3E}">
        <p14:creationId xmlns:p14="http://schemas.microsoft.com/office/powerpoint/2010/main" val="408197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yesterday—reusing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30336456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00" spc="-490" dirty="0">
                <a:solidFill>
                  <a:schemeClr val="bg1"/>
                </a:solidFill>
                <a:cs typeface="Arial"/>
              </a:rPr>
              <a:t>.NET </a:t>
            </a:r>
            <a:r>
              <a:rPr lang="en-US" sz="4200" spc="-245" dirty="0">
                <a:solidFill>
                  <a:schemeClr val="bg1"/>
                </a:solidFill>
                <a:cs typeface="Arial"/>
              </a:rPr>
              <a:t>Standard is </a:t>
            </a:r>
            <a:r>
              <a:rPr lang="en-US" sz="4200" spc="-375" dirty="0">
                <a:solidFill>
                  <a:schemeClr val="bg1"/>
                </a:solidFill>
                <a:cs typeface="Arial"/>
              </a:rPr>
              <a:t>a </a:t>
            </a:r>
            <a:r>
              <a:rPr lang="en-US" sz="4200" spc="-155" dirty="0">
                <a:solidFill>
                  <a:schemeClr val="bg1"/>
                </a:solidFill>
                <a:cs typeface="Arial"/>
              </a:rPr>
              <a:t>specification </a:t>
            </a:r>
            <a:r>
              <a:rPr lang="en-US" sz="4200" spc="-5" dirty="0">
                <a:solidFill>
                  <a:schemeClr val="bg1"/>
                </a:solidFill>
                <a:cs typeface="Arial"/>
              </a:rPr>
              <a:t>that  </a:t>
            </a:r>
            <a:r>
              <a:rPr lang="en-US" sz="4200" spc="-200" dirty="0">
                <a:solidFill>
                  <a:schemeClr val="bg1"/>
                </a:solidFill>
                <a:cs typeface="Arial"/>
              </a:rPr>
              <a:t>represents </a:t>
            </a:r>
            <a:r>
              <a:rPr lang="en-US" sz="4200" spc="-375" dirty="0">
                <a:solidFill>
                  <a:schemeClr val="bg1"/>
                </a:solidFill>
                <a:cs typeface="Arial"/>
              </a:rPr>
              <a:t>a </a:t>
            </a:r>
            <a:r>
              <a:rPr lang="en-US" sz="4200" spc="-190" dirty="0">
                <a:solidFill>
                  <a:schemeClr val="bg1"/>
                </a:solidFill>
                <a:cs typeface="Arial"/>
              </a:rPr>
              <a:t>set </a:t>
            </a:r>
            <a:r>
              <a:rPr lang="en-US" sz="4200" spc="-10" dirty="0">
                <a:solidFill>
                  <a:schemeClr val="bg1"/>
                </a:solidFill>
                <a:cs typeface="Arial"/>
              </a:rPr>
              <a:t>of </a:t>
            </a:r>
            <a:r>
              <a:rPr lang="en-US" sz="4200" spc="-450" dirty="0">
                <a:solidFill>
                  <a:schemeClr val="bg1"/>
                </a:solidFill>
                <a:cs typeface="Arial"/>
              </a:rPr>
              <a:t>APIs </a:t>
            </a:r>
            <a:r>
              <a:rPr lang="en-US" sz="4200" spc="-5" dirty="0">
                <a:solidFill>
                  <a:schemeClr val="bg1"/>
                </a:solidFill>
                <a:cs typeface="Arial"/>
              </a:rPr>
              <a:t>that </a:t>
            </a:r>
            <a:r>
              <a:rPr lang="en-US" sz="4200" spc="-100" dirty="0">
                <a:solidFill>
                  <a:schemeClr val="bg1"/>
                </a:solidFill>
                <a:cs typeface="Arial"/>
              </a:rPr>
              <a:t>all </a:t>
            </a:r>
            <a:r>
              <a:rPr lang="en-US" sz="4200" spc="-495" dirty="0">
                <a:solidFill>
                  <a:schemeClr val="bg1"/>
                </a:solidFill>
                <a:cs typeface="Arial"/>
              </a:rPr>
              <a:t>.NET  </a:t>
            </a:r>
            <a:r>
              <a:rPr lang="en-US" sz="4200" spc="-114" dirty="0">
                <a:solidFill>
                  <a:schemeClr val="bg1"/>
                </a:solidFill>
                <a:cs typeface="Arial"/>
              </a:rPr>
              <a:t>platforms </a:t>
            </a:r>
            <a:r>
              <a:rPr lang="en-US" sz="4200" spc="-290" dirty="0">
                <a:solidFill>
                  <a:schemeClr val="bg1"/>
                </a:solidFill>
                <a:cs typeface="Arial"/>
              </a:rPr>
              <a:t>have </a:t>
            </a:r>
            <a:r>
              <a:rPr lang="en-US" sz="4200" spc="35" dirty="0">
                <a:solidFill>
                  <a:schemeClr val="bg1"/>
                </a:solidFill>
                <a:cs typeface="Arial"/>
              </a:rPr>
              <a:t>to </a:t>
            </a:r>
            <a:r>
              <a:rPr lang="en-US" sz="4200" spc="-100" dirty="0">
                <a:solidFill>
                  <a:schemeClr val="bg1"/>
                </a:solidFill>
                <a:cs typeface="Arial"/>
              </a:rPr>
              <a:t>implement.</a:t>
            </a:r>
          </a:p>
          <a:p>
            <a:r>
              <a:rPr lang="en-US" sz="4200" spc="-315" dirty="0">
                <a:solidFill>
                  <a:schemeClr val="bg1"/>
                </a:solidFill>
                <a:cs typeface="Arial"/>
              </a:rPr>
              <a:t>This  </a:t>
            </a:r>
            <a:r>
              <a:rPr lang="en-US" sz="4200" spc="-135" dirty="0">
                <a:solidFill>
                  <a:schemeClr val="bg1"/>
                </a:solidFill>
                <a:cs typeface="Arial"/>
              </a:rPr>
              <a:t>unifies </a:t>
            </a:r>
            <a:r>
              <a:rPr lang="en-US" sz="4200" spc="-55" dirty="0">
                <a:solidFill>
                  <a:schemeClr val="bg1"/>
                </a:solidFill>
                <a:cs typeface="Arial"/>
              </a:rPr>
              <a:t>the </a:t>
            </a:r>
            <a:r>
              <a:rPr lang="en-US" sz="4200" spc="-490" dirty="0">
                <a:solidFill>
                  <a:schemeClr val="bg1"/>
                </a:solidFill>
                <a:cs typeface="Arial"/>
              </a:rPr>
              <a:t>.NET </a:t>
            </a:r>
            <a:r>
              <a:rPr lang="en-US" sz="4200" spc="-114" dirty="0">
                <a:solidFill>
                  <a:schemeClr val="bg1"/>
                </a:solidFill>
                <a:cs typeface="Arial"/>
              </a:rPr>
              <a:t>platforms </a:t>
            </a:r>
            <a:r>
              <a:rPr lang="en-US" sz="4200" spc="-225" dirty="0">
                <a:solidFill>
                  <a:schemeClr val="bg1"/>
                </a:solidFill>
                <a:cs typeface="Arial"/>
              </a:rPr>
              <a:t>and</a:t>
            </a:r>
            <a:r>
              <a:rPr lang="en-US" sz="4200" spc="-430" dirty="0">
                <a:solidFill>
                  <a:schemeClr val="bg1"/>
                </a:solidFill>
                <a:cs typeface="Arial"/>
              </a:rPr>
              <a:t> </a:t>
            </a:r>
            <a:r>
              <a:rPr lang="en-US" sz="4200" spc="-185" dirty="0">
                <a:solidFill>
                  <a:schemeClr val="bg1"/>
                </a:solidFill>
                <a:cs typeface="Arial"/>
              </a:rPr>
              <a:t>prevents  </a:t>
            </a:r>
            <a:r>
              <a:rPr lang="en-US" sz="4200" spc="-35" dirty="0">
                <a:solidFill>
                  <a:schemeClr val="bg1"/>
                </a:solidFill>
                <a:cs typeface="Arial"/>
              </a:rPr>
              <a:t>future </a:t>
            </a:r>
            <a:r>
              <a:rPr lang="en-US" sz="4200" spc="-120" dirty="0">
                <a:solidFill>
                  <a:schemeClr val="bg1"/>
                </a:solidFill>
                <a:cs typeface="Arial"/>
              </a:rPr>
              <a:t>fragmentation. </a:t>
            </a:r>
            <a:endParaRPr lang="en-US" sz="4200" dirty="0">
              <a:solidFill>
                <a:schemeClr val="bg1"/>
              </a:solidFill>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today—reusing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21429063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12696">
              <a:spcBef>
                <a:spcPts val="105"/>
              </a:spcBef>
            </a:pPr>
            <a:r>
              <a:rPr lang="en-US" sz="4400" spc="-200" dirty="0">
                <a:solidFill>
                  <a:schemeClr val="bg1"/>
                </a:solidFill>
                <a:cs typeface="Arial"/>
              </a:rPr>
              <a:t>How </a:t>
            </a:r>
            <a:r>
              <a:rPr lang="en-US" sz="4400" spc="-225" dirty="0">
                <a:solidFill>
                  <a:schemeClr val="bg1"/>
                </a:solidFill>
                <a:cs typeface="Arial"/>
              </a:rPr>
              <a:t>is </a:t>
            </a:r>
            <a:r>
              <a:rPr lang="en-US" sz="4400" spc="-440" dirty="0">
                <a:solidFill>
                  <a:schemeClr val="bg1"/>
                </a:solidFill>
                <a:cs typeface="Arial"/>
              </a:rPr>
              <a:t>.NET </a:t>
            </a:r>
            <a:r>
              <a:rPr lang="en-US" sz="4400" spc="-225" dirty="0">
                <a:solidFill>
                  <a:schemeClr val="bg1"/>
                </a:solidFill>
                <a:cs typeface="Arial"/>
              </a:rPr>
              <a:t>Standard </a:t>
            </a:r>
            <a:r>
              <a:rPr lang="en-US" sz="4400" spc="-50" dirty="0">
                <a:solidFill>
                  <a:schemeClr val="bg1"/>
                </a:solidFill>
                <a:cs typeface="Arial"/>
              </a:rPr>
              <a:t>different </a:t>
            </a:r>
            <a:r>
              <a:rPr lang="en-US" sz="4400" spc="-45" dirty="0">
                <a:solidFill>
                  <a:schemeClr val="bg1"/>
                </a:solidFill>
                <a:cs typeface="Arial"/>
              </a:rPr>
              <a:t>from </a:t>
            </a:r>
            <a:r>
              <a:rPr lang="en-US" sz="4400" spc="-450" dirty="0">
                <a:solidFill>
                  <a:schemeClr val="bg1"/>
                </a:solidFill>
                <a:cs typeface="Arial"/>
              </a:rPr>
              <a:t>.NET</a:t>
            </a:r>
            <a:r>
              <a:rPr lang="en-US" sz="4400" spc="-465" dirty="0">
                <a:solidFill>
                  <a:schemeClr val="bg1"/>
                </a:solidFill>
                <a:cs typeface="Arial"/>
              </a:rPr>
              <a:t> </a:t>
            </a:r>
            <a:r>
              <a:rPr lang="en-US" sz="4400" spc="-325" dirty="0">
                <a:solidFill>
                  <a:schemeClr val="bg1"/>
                </a:solidFill>
                <a:cs typeface="Arial"/>
              </a:rPr>
              <a:t>Core?</a:t>
            </a:r>
            <a:endParaRPr lang="en-US" sz="4400" dirty="0">
              <a:solidFill>
                <a:schemeClr val="bg1"/>
              </a:solidFill>
              <a:cs typeface="Arial"/>
            </a:endParaRPr>
          </a:p>
        </p:txBody>
      </p:sp>
      <p:sp>
        <p:nvSpPr>
          <p:cNvPr id="7" name="Text Placeholder 1"/>
          <p:cNvSpPr txBox="1">
            <a:spLocks/>
          </p:cNvSpPr>
          <p:nvPr/>
        </p:nvSpPr>
        <p:spPr>
          <a:xfrm>
            <a:off x="304799" y="1424151"/>
            <a:ext cx="11614857" cy="323156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696" marR="1093142">
              <a:spcBef>
                <a:spcPts val="3569"/>
              </a:spcBef>
            </a:pPr>
            <a:r>
              <a:rPr lang="en-US" sz="4200" spc="-450" dirty="0">
                <a:solidFill>
                  <a:schemeClr val="bg1"/>
                </a:solidFill>
                <a:cs typeface="Arial"/>
              </a:rPr>
              <a:t>.NET </a:t>
            </a:r>
            <a:r>
              <a:rPr lang="en-US" sz="4200" spc="-220" dirty="0">
                <a:solidFill>
                  <a:schemeClr val="bg1"/>
                </a:solidFill>
                <a:cs typeface="Arial"/>
              </a:rPr>
              <a:t>Standard </a:t>
            </a:r>
            <a:r>
              <a:rPr lang="en-US" sz="4200" spc="-229" dirty="0">
                <a:solidFill>
                  <a:schemeClr val="bg1"/>
                </a:solidFill>
                <a:cs typeface="Arial"/>
              </a:rPr>
              <a:t>is </a:t>
            </a:r>
            <a:r>
              <a:rPr lang="en-US" sz="4200" spc="-340" dirty="0">
                <a:solidFill>
                  <a:schemeClr val="bg1"/>
                </a:solidFill>
                <a:cs typeface="Arial"/>
              </a:rPr>
              <a:t>a </a:t>
            </a:r>
            <a:r>
              <a:rPr lang="en-US" sz="4200" spc="-140" dirty="0">
                <a:solidFill>
                  <a:schemeClr val="bg1"/>
                </a:solidFill>
                <a:cs typeface="Arial"/>
              </a:rPr>
              <a:t>specification </a:t>
            </a:r>
            <a:r>
              <a:rPr lang="en-US" sz="4200" spc="-5" dirty="0">
                <a:solidFill>
                  <a:schemeClr val="bg1"/>
                </a:solidFill>
                <a:cs typeface="Arial"/>
              </a:rPr>
              <a:t>that </a:t>
            </a:r>
            <a:r>
              <a:rPr lang="en-US" sz="4200" spc="-254" dirty="0">
                <a:solidFill>
                  <a:schemeClr val="bg1"/>
                </a:solidFill>
                <a:cs typeface="Arial"/>
              </a:rPr>
              <a:t>covers  </a:t>
            </a:r>
            <a:r>
              <a:rPr lang="en-US" sz="4200" spc="-125" dirty="0">
                <a:solidFill>
                  <a:schemeClr val="bg1"/>
                </a:solidFill>
                <a:cs typeface="Arial"/>
              </a:rPr>
              <a:t>which </a:t>
            </a:r>
            <a:r>
              <a:rPr lang="en-US" sz="4200" spc="-409" dirty="0">
                <a:solidFill>
                  <a:schemeClr val="bg1"/>
                </a:solidFill>
                <a:cs typeface="Arial"/>
              </a:rPr>
              <a:t>APIs </a:t>
            </a:r>
            <a:r>
              <a:rPr lang="en-US" sz="4200" spc="-340" dirty="0">
                <a:solidFill>
                  <a:schemeClr val="bg1"/>
                </a:solidFill>
                <a:cs typeface="Arial"/>
              </a:rPr>
              <a:t>a </a:t>
            </a:r>
            <a:r>
              <a:rPr lang="en-US" sz="4200" spc="-450" dirty="0">
                <a:solidFill>
                  <a:schemeClr val="bg1"/>
                </a:solidFill>
                <a:cs typeface="Arial"/>
              </a:rPr>
              <a:t>.NET </a:t>
            </a:r>
            <a:r>
              <a:rPr lang="en-US" sz="4200" spc="-55" dirty="0">
                <a:solidFill>
                  <a:schemeClr val="bg1"/>
                </a:solidFill>
                <a:cs typeface="Arial"/>
              </a:rPr>
              <a:t>platform </a:t>
            </a:r>
            <a:r>
              <a:rPr lang="en-US" sz="4200" spc="-320" dirty="0">
                <a:solidFill>
                  <a:schemeClr val="bg1"/>
                </a:solidFill>
                <a:cs typeface="Arial"/>
              </a:rPr>
              <a:t>has </a:t>
            </a:r>
            <a:r>
              <a:rPr lang="en-US" sz="4200" spc="40" dirty="0">
                <a:solidFill>
                  <a:schemeClr val="bg1"/>
                </a:solidFill>
                <a:cs typeface="Arial"/>
              </a:rPr>
              <a:t>to  </a:t>
            </a:r>
            <a:r>
              <a:rPr lang="en-US" sz="4200" spc="-90" dirty="0">
                <a:solidFill>
                  <a:schemeClr val="bg1"/>
                </a:solidFill>
                <a:cs typeface="Arial"/>
              </a:rPr>
              <a:t>implement.</a:t>
            </a:r>
            <a:endParaRPr lang="en-US" sz="4200" dirty="0">
              <a:solidFill>
                <a:schemeClr val="bg1"/>
              </a:solidFill>
              <a:cs typeface="Arial"/>
            </a:endParaRPr>
          </a:p>
          <a:p>
            <a:pPr>
              <a:spcBef>
                <a:spcPts val="55"/>
              </a:spcBef>
            </a:pPr>
            <a:endParaRPr lang="en-US" sz="4200" dirty="0">
              <a:solidFill>
                <a:schemeClr val="bg1"/>
              </a:solidFill>
              <a:cs typeface="Times New Roman"/>
            </a:endParaRPr>
          </a:p>
          <a:p>
            <a:pPr marL="12696" marR="1342622"/>
            <a:r>
              <a:rPr lang="en-US" sz="4200" spc="-450" dirty="0">
                <a:solidFill>
                  <a:schemeClr val="bg1"/>
                </a:solidFill>
                <a:cs typeface="Arial"/>
              </a:rPr>
              <a:t>.NET </a:t>
            </a:r>
            <a:r>
              <a:rPr lang="en-US" sz="4200" spc="-300" dirty="0">
                <a:solidFill>
                  <a:schemeClr val="bg1"/>
                </a:solidFill>
                <a:cs typeface="Arial"/>
              </a:rPr>
              <a:t>Core </a:t>
            </a:r>
            <a:r>
              <a:rPr lang="en-US" sz="4200" spc="-229" dirty="0">
                <a:solidFill>
                  <a:schemeClr val="bg1"/>
                </a:solidFill>
                <a:cs typeface="Arial"/>
              </a:rPr>
              <a:t>is </a:t>
            </a:r>
            <a:r>
              <a:rPr lang="en-US" sz="4200" spc="-340" dirty="0">
                <a:solidFill>
                  <a:schemeClr val="bg1"/>
                </a:solidFill>
                <a:cs typeface="Arial"/>
              </a:rPr>
              <a:t>a </a:t>
            </a:r>
            <a:r>
              <a:rPr lang="en-US" sz="4200" spc="-165" dirty="0">
                <a:solidFill>
                  <a:schemeClr val="bg1"/>
                </a:solidFill>
                <a:cs typeface="Arial"/>
              </a:rPr>
              <a:t>concrete </a:t>
            </a:r>
            <a:r>
              <a:rPr lang="en-US" sz="4200" spc="-450" dirty="0">
                <a:solidFill>
                  <a:schemeClr val="bg1"/>
                </a:solidFill>
                <a:cs typeface="Arial"/>
              </a:rPr>
              <a:t>.NET </a:t>
            </a:r>
            <a:r>
              <a:rPr lang="en-US" sz="4200" spc="-55" dirty="0">
                <a:solidFill>
                  <a:schemeClr val="bg1"/>
                </a:solidFill>
                <a:cs typeface="Arial"/>
              </a:rPr>
              <a:t>platform </a:t>
            </a:r>
            <a:r>
              <a:rPr lang="en-US" sz="4200" spc="-204" dirty="0">
                <a:solidFill>
                  <a:schemeClr val="bg1"/>
                </a:solidFill>
                <a:cs typeface="Arial"/>
              </a:rPr>
              <a:t>and  </a:t>
            </a:r>
            <a:r>
              <a:rPr lang="en-US" sz="4200" spc="-130" dirty="0">
                <a:solidFill>
                  <a:schemeClr val="bg1"/>
                </a:solidFill>
                <a:cs typeface="Arial"/>
              </a:rPr>
              <a:t>implements </a:t>
            </a:r>
            <a:r>
              <a:rPr lang="en-US" sz="4200" spc="-45" dirty="0">
                <a:solidFill>
                  <a:schemeClr val="bg1"/>
                </a:solidFill>
                <a:cs typeface="Arial"/>
              </a:rPr>
              <a:t>the </a:t>
            </a:r>
            <a:r>
              <a:rPr lang="en-US" sz="4200" spc="-450" dirty="0">
                <a:solidFill>
                  <a:schemeClr val="bg1"/>
                </a:solidFill>
                <a:cs typeface="Arial"/>
              </a:rPr>
              <a:t>.NET</a:t>
            </a:r>
            <a:r>
              <a:rPr lang="en-US" sz="4200" spc="-545" dirty="0">
                <a:solidFill>
                  <a:schemeClr val="bg1"/>
                </a:solidFill>
                <a:cs typeface="Arial"/>
              </a:rPr>
              <a:t> </a:t>
            </a:r>
            <a:r>
              <a:rPr lang="en-US" sz="4200" spc="-210" dirty="0">
                <a:solidFill>
                  <a:schemeClr val="bg1"/>
                </a:solidFill>
                <a:cs typeface="Arial"/>
              </a:rPr>
              <a:t>Standard.</a:t>
            </a:r>
            <a:endParaRPr lang="en-US" sz="4200" dirty="0">
              <a:solidFill>
                <a:schemeClr val="bg1"/>
              </a:solidFill>
              <a:cs typeface="Arial"/>
            </a:endParaRPr>
          </a:p>
        </p:txBody>
      </p:sp>
    </p:spTree>
    <p:extLst>
      <p:ext uri="{BB962C8B-B14F-4D97-AF65-F5344CB8AC3E}">
        <p14:creationId xmlns:p14="http://schemas.microsoft.com/office/powerpoint/2010/main" val="3019749422"/>
      </p:ext>
    </p:extLst>
  </p:cSld>
  <p:clrMapOvr>
    <a:masterClrMapping/>
  </p:clrMapOvr>
  <p:transition>
    <p:fade/>
  </p:transition>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2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22964</TotalTime>
  <Words>2383</Words>
  <Application>Microsoft Office PowerPoint</Application>
  <PresentationFormat>Custom</PresentationFormat>
  <Paragraphs>428</Paragraphs>
  <Slides>39</Slides>
  <Notes>38</Notes>
  <HiddenSlides>0</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39</vt:i4>
      </vt:variant>
    </vt:vector>
  </HeadingPairs>
  <TitlesOfParts>
    <vt:vector size="66" baseType="lpstr">
      <vt:lpstr>맑은 고딕</vt:lpstr>
      <vt:lpstr>ＭＳ Ｐゴシック</vt:lpstr>
      <vt:lpstr>Arial</vt:lpstr>
      <vt:lpstr>Arial Black</vt:lpstr>
      <vt:lpstr>Avenir LT Pro 45 Book</vt:lpstr>
      <vt:lpstr>Calibri</vt:lpstr>
      <vt:lpstr>Consolas</vt:lpstr>
      <vt:lpstr>Haettenschweiler</vt:lpstr>
      <vt:lpstr>SamsungOne 300</vt:lpstr>
      <vt:lpstr>SamsungOne 400</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1_Lagash_Template_MetroStyle</vt:lpstr>
      <vt:lpstr>2_Lagash_Template_MetroStyle</vt:lpstr>
      <vt:lpstr>.NET Core Workshop </vt:lpstr>
      <vt:lpstr>.NET Fragmentation</vt:lpstr>
      <vt:lpstr>Code Sharing – Portable Class Library</vt:lpstr>
      <vt:lpstr>.NET yesterday—app models and libraries</vt:lpstr>
      <vt:lpstr>.NET yesterday—reusing code</vt:lpstr>
      <vt:lpstr>.NET today</vt:lpstr>
      <vt:lpstr>.NET Standard</vt:lpstr>
      <vt:lpstr>.NET today—reusing code</vt:lpstr>
      <vt:lpstr>How is .NET Standard different from .NET Core?</vt:lpstr>
      <vt:lpstr>.NET Standard</vt:lpstr>
      <vt:lpstr>Nothing changes</vt:lpstr>
      <vt:lpstr>.NET Standard library</vt:lpstr>
      <vt:lpstr>How does .NET Standard work?</vt:lpstr>
      <vt:lpstr>How is .NET Standard different from .NET Core? </vt:lpstr>
      <vt:lpstr>.NET Standard 2.0</vt:lpstr>
      <vt:lpstr>.NET today </vt:lpstr>
      <vt:lpstr>APIs in .NET Standard 2.0</vt:lpstr>
      <vt:lpstr>Demo: .NET Standard</vt:lpstr>
      <vt:lpstr>.NET Growth in Visual Studio</vt:lpstr>
      <vt:lpstr>Open source momentum</vt:lpstr>
      <vt:lpstr>https://github.com/dotnet/core</vt:lpstr>
      <vt:lpstr>.NET is active and growing</vt:lpstr>
      <vt:lpstr>.NET Core Support on Tizen</vt:lpstr>
      <vt:lpstr>Guidance - .NET Architecture</vt:lpstr>
      <vt:lpstr>PowerPoint Presentation</vt:lpstr>
      <vt:lpstr>Announcing  .NET Core 2.1  https://aka.ms/DotNetCore21 </vt:lpstr>
      <vt:lpstr>.NET Core 2.1 Themes</vt:lpstr>
      <vt:lpstr>.NET Core 2.1 Tooling Performance</vt:lpstr>
      <vt:lpstr>.NET Core 2 is Fast</vt:lpstr>
      <vt:lpstr>.NET Core 2.1 is Faster!</vt:lpstr>
      <vt:lpstr>.NET Core 2.1 Major Features</vt:lpstr>
      <vt:lpstr>Tooling - Visual Studio 2017</vt:lpstr>
      <vt:lpstr>Visual Studio 2017 Update 3</vt:lpstr>
      <vt:lpstr>Tooling - Visual Studio for Mac</vt:lpstr>
      <vt:lpstr>.NET Core and Visual Studio for Mac</vt:lpstr>
      <vt:lpstr>Demo: Visual Studio for Mac</vt:lpstr>
      <vt:lpstr>Resources</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716</cp:revision>
  <dcterms:created xsi:type="dcterms:W3CDTF">2012-02-15T23:39:54Z</dcterms:created>
  <dcterms:modified xsi:type="dcterms:W3CDTF">2018-09-24T17:46:24Z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